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80" r:id="rId2"/>
    <p:sldId id="645" r:id="rId3"/>
    <p:sldId id="646" r:id="rId4"/>
    <p:sldId id="613" r:id="rId5"/>
    <p:sldId id="602" r:id="rId6"/>
    <p:sldId id="627" r:id="rId7"/>
    <p:sldId id="610" r:id="rId8"/>
    <p:sldId id="609" r:id="rId9"/>
    <p:sldId id="641" r:id="rId10"/>
    <p:sldId id="637" r:id="rId11"/>
    <p:sldId id="644" r:id="rId12"/>
    <p:sldId id="632" r:id="rId13"/>
    <p:sldId id="649" r:id="rId14"/>
    <p:sldId id="650" r:id="rId15"/>
    <p:sldId id="651" r:id="rId16"/>
    <p:sldId id="652" r:id="rId17"/>
    <p:sldId id="654" r:id="rId18"/>
    <p:sldId id="634" r:id="rId19"/>
    <p:sldId id="635" r:id="rId20"/>
    <p:sldId id="655" r:id="rId21"/>
    <p:sldId id="656" r:id="rId22"/>
    <p:sldId id="647" r:id="rId23"/>
    <p:sldId id="658" r:id="rId24"/>
    <p:sldId id="657" r:id="rId25"/>
    <p:sldId id="659" r:id="rId26"/>
    <p:sldId id="660" r:id="rId27"/>
    <p:sldId id="663" r:id="rId28"/>
    <p:sldId id="661" r:id="rId29"/>
    <p:sldId id="662" r:id="rId30"/>
    <p:sldId id="664" r:id="rId31"/>
    <p:sldId id="642" r:id="rId32"/>
    <p:sldId id="589" r:id="rId33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2B2B2"/>
    <a:srgbClr val="0033CC"/>
    <a:srgbClr val="DC082B"/>
    <a:srgbClr val="E20000"/>
    <a:srgbClr val="9F0102"/>
    <a:srgbClr val="00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140" autoAdjust="0"/>
  </p:normalViewPr>
  <p:slideViewPr>
    <p:cSldViewPr>
      <p:cViewPr>
        <p:scale>
          <a:sx n="100" d="100"/>
          <a:sy n="100" d="100"/>
        </p:scale>
        <p:origin x="-618" y="168"/>
      </p:cViewPr>
      <p:guideLst>
        <p:guide orient="horz" pos="1344"/>
        <p:guide orient="horz" pos="1071"/>
        <p:guide orient="horz" pos="3929"/>
        <p:guide orient="horz" pos="572"/>
        <p:guide pos="1338"/>
        <p:guide pos="3470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094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971" y="0"/>
            <a:ext cx="3079093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algn="r"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18"/>
            <a:ext cx="3079094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971" y="9722718"/>
            <a:ext cx="3079093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algn="r"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fld id="{43B6E666-7B9A-425E-996E-62BC9619C8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094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971" y="0"/>
            <a:ext cx="3079093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>
            <a:lvl1pPr algn="r"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42" y="4861360"/>
            <a:ext cx="5287247" cy="46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18"/>
            <a:ext cx="3079094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971" y="9722718"/>
            <a:ext cx="3079093" cy="5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6" tIns="49528" rIns="99056" bIns="49528" numCol="1" anchor="b" anchorCtr="0" compatLnSpc="1">
            <a:prstTxWarp prst="textNoShape">
              <a:avLst/>
            </a:prstTxWarp>
          </a:bodyPr>
          <a:lstStyle>
            <a:lvl1pPr algn="r" defTabSz="990314">
              <a:defRPr sz="1400">
                <a:latin typeface="TKTypeMedium" pitchFamily="34" charset="0"/>
              </a:defRPr>
            </a:lvl1pPr>
          </a:lstStyle>
          <a:p>
            <a:pPr>
              <a:defRPr/>
            </a:pPr>
            <a:fld id="{B6ECC3CB-809C-4D1D-96E8-C8A1F29B42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908050"/>
            <a:ext cx="9144000" cy="5545138"/>
          </a:xfrm>
          <a:prstGeom prst="rect">
            <a:avLst/>
          </a:prstGeom>
          <a:solidFill>
            <a:srgbClr val="CFCFC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072" name="Text Box 48"/>
          <p:cNvSpPr txBox="1">
            <a:spLocks noChangeArrowheads="1"/>
          </p:cNvSpPr>
          <p:nvPr/>
        </p:nvSpPr>
        <p:spPr bwMode="auto">
          <a:xfrm>
            <a:off x="8388350" y="6524625"/>
            <a:ext cx="546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78A596A-ACB1-41E5-AB00-3637FC109903}" type="slidenum">
              <a:rPr lang="de-DE" sz="800">
                <a:latin typeface="TKTypeMedium" pitchFamily="34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sz="2400" dirty="0">
              <a:latin typeface="TKTypeMedium" pitchFamily="34" charset="0"/>
            </a:endParaRPr>
          </a:p>
        </p:txBody>
      </p:sp>
      <p:sp>
        <p:nvSpPr>
          <p:cNvPr id="1079" name="Text Box 55"/>
          <p:cNvSpPr txBox="1">
            <a:spLocks noChangeArrowheads="1"/>
          </p:cNvSpPr>
          <p:nvPr/>
        </p:nvSpPr>
        <p:spPr bwMode="auto">
          <a:xfrm>
            <a:off x="107950" y="6524625"/>
            <a:ext cx="37496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 dirty="0" smtClean="0">
                <a:latin typeface="TKTypeMedium" pitchFamily="34" charset="0"/>
              </a:rPr>
              <a:t>100317 TIME</a:t>
            </a:r>
            <a:r>
              <a:rPr lang="de-DE" sz="800" baseline="0" dirty="0" smtClean="0">
                <a:latin typeface="TKTypeMedium" pitchFamily="34" charset="0"/>
              </a:rPr>
              <a:t> Präsentation Effnet_2</a:t>
            </a:r>
            <a:r>
              <a:rPr lang="de-DE" sz="800" dirty="0" smtClean="0">
                <a:latin typeface="TKTypeMedium" pitchFamily="34" charset="0"/>
              </a:rPr>
              <a:t>, Dr.-Ing.</a:t>
            </a:r>
            <a:r>
              <a:rPr lang="de-DE" sz="800" baseline="0" dirty="0" smtClean="0">
                <a:latin typeface="TKTypeMedium" pitchFamily="34" charset="0"/>
              </a:rPr>
              <a:t> </a:t>
            </a:r>
            <a:r>
              <a:rPr lang="de-DE" sz="800" baseline="0" dirty="0" err="1" smtClean="0">
                <a:latin typeface="TKTypeMedium" pitchFamily="34" charset="0"/>
              </a:rPr>
              <a:t>R.Polzin</a:t>
            </a:r>
            <a:r>
              <a:rPr lang="de-DE" sz="800" dirty="0" smtClean="0">
                <a:latin typeface="TKTypeMedium" pitchFamily="34" charset="0"/>
              </a:rPr>
              <a:t>, 22.03.2010</a:t>
            </a:r>
            <a:endParaRPr lang="de-DE" sz="800" dirty="0">
              <a:latin typeface="TKTypeMedium" pitchFamily="34" charset="0"/>
            </a:endParaRPr>
          </a:p>
        </p:txBody>
      </p:sp>
      <p:sp>
        <p:nvSpPr>
          <p:cNvPr id="1086" name="Rectangle 62"/>
          <p:cNvSpPr>
            <a:spLocks noChangeArrowheads="1"/>
          </p:cNvSpPr>
          <p:nvPr userDrawn="1"/>
        </p:nvSpPr>
        <p:spPr bwMode="auto">
          <a:xfrm>
            <a:off x="-9525" y="908050"/>
            <a:ext cx="1835150" cy="5545138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pic>
        <p:nvPicPr>
          <p:cNvPr id="3078" name="Picture 69" descr="time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04100" y="53975"/>
            <a:ext cx="16621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KType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Server\Public\Pr&#228;sentationen\100317%20TIME%20Pr&#228;sentation%20Effnet\05-05-12_PFO_real_3D_2300_V01e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5"/>
          <p:cNvSpPr>
            <a:spLocks noChangeArrowheads="1"/>
          </p:cNvSpPr>
          <p:nvPr/>
        </p:nvSpPr>
        <p:spPr bwMode="auto">
          <a:xfrm>
            <a:off x="2124075" y="1557338"/>
            <a:ext cx="5948363" cy="33670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4099" name="Picture 9" descr="tim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58991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feld 6"/>
          <p:cNvSpPr txBox="1">
            <a:spLocks noChangeArrowheads="1"/>
          </p:cNvSpPr>
          <p:nvPr/>
        </p:nvSpPr>
        <p:spPr bwMode="auto">
          <a:xfrm>
            <a:off x="1857375" y="5105400"/>
            <a:ext cx="6429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 b="1" dirty="0"/>
          </a:p>
          <a:p>
            <a:endParaRPr lang="de-DE" sz="1800" dirty="0"/>
          </a:p>
          <a:p>
            <a:r>
              <a:rPr lang="de-DE" sz="1800" dirty="0"/>
              <a:t>Dr.-Ing. Ralf Polzin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7413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Schwerpunktthemen </a:t>
            </a:r>
            <a:r>
              <a:rPr lang="de-DE" sz="2000" dirty="0"/>
              <a:t>-</a:t>
            </a:r>
            <a:r>
              <a:rPr lang="de-DE" sz="2000" b="1" dirty="0"/>
              <a:t> </a:t>
            </a:r>
            <a:r>
              <a:rPr lang="de-DE" sz="2000" dirty="0"/>
              <a:t>Fertigung und Produktion </a:t>
            </a:r>
            <a:r>
              <a:rPr lang="de-DE" sz="2000" b="1" dirty="0" smtClean="0">
                <a:solidFill>
                  <a:srgbClr val="3333CC"/>
                </a:solidFill>
              </a:rPr>
              <a:t>Anwendungsbeispiel Schweißschulung</a:t>
            </a:r>
            <a:endParaRPr lang="de-DE" sz="2000" b="1" dirty="0">
              <a:solidFill>
                <a:srgbClr val="3333CC"/>
              </a:solidFill>
            </a:endParaRPr>
          </a:p>
        </p:txBody>
      </p:sp>
      <p:pic>
        <p:nvPicPr>
          <p:cNvPr id="38916" name="Picture 4" descr="http://liveadmin.ewm.de/_LIVEADMIN/DATABASE/SOURCE/S000000000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3333750" cy="3771900"/>
          </a:xfrm>
          <a:prstGeom prst="rect">
            <a:avLst/>
          </a:prstGeom>
          <a:noFill/>
        </p:spPr>
      </p:pic>
      <p:pic>
        <p:nvPicPr>
          <p:cNvPr id="41986" name="Picture 2" descr="http://www.schweisskurs.de/tl_files/Bilder/kat_h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822" y="3714752"/>
            <a:ext cx="3436168" cy="2643206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7413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6143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Schwerpunktthemen </a:t>
            </a:r>
            <a:r>
              <a:rPr lang="de-DE" sz="2000" dirty="0"/>
              <a:t>-</a:t>
            </a:r>
            <a:r>
              <a:rPr lang="de-DE" sz="2000" b="1" dirty="0"/>
              <a:t> </a:t>
            </a:r>
            <a:r>
              <a:rPr lang="de-DE" sz="2000" dirty="0"/>
              <a:t>Fertigung und Produktion </a:t>
            </a:r>
            <a:r>
              <a:rPr lang="de-DE" sz="2000" b="1" dirty="0" smtClean="0">
                <a:solidFill>
                  <a:srgbClr val="3333CC"/>
                </a:solidFill>
              </a:rPr>
              <a:t>Anwendungsbeispiel Automatisierte Schweißzelle</a:t>
            </a:r>
            <a:endParaRPr lang="de-DE" sz="2000" b="1" dirty="0">
              <a:solidFill>
                <a:srgbClr val="3333CC"/>
              </a:solidFill>
            </a:endParaRPr>
          </a:p>
        </p:txBody>
      </p:sp>
      <p:pic>
        <p:nvPicPr>
          <p:cNvPr id="6" name="05-05-12_PFO_real_3D_2300_V01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8436" y="1964522"/>
            <a:ext cx="5791216" cy="434341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Optimierung der </a:t>
            </a:r>
            <a:r>
              <a:rPr lang="de-DE" sz="1800" dirty="0" smtClean="0"/>
              <a:t>Fertigungstechnik</a:t>
            </a:r>
            <a:endParaRPr lang="de-DE" sz="1800" dirty="0"/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pic>
        <p:nvPicPr>
          <p:cNvPr id="39938" name="Picture 2" descr="http://www.hqm-gmbh.de/de/images/fertigungstechnik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4143404" cy="2997062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 smtClean="0"/>
              <a:t>Fabrikplanung</a:t>
            </a:r>
            <a:endParaRPr lang="de-DE" sz="1800" dirty="0"/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43570" y="435769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solidFill>
                  <a:srgbClr val="FF0000"/>
                </a:solidFill>
              </a:rPr>
              <a:t>Bilder dazu</a:t>
            </a:r>
            <a:endParaRPr lang="de-DE" sz="3600" dirty="0">
              <a:solidFill>
                <a:srgbClr val="FF0000"/>
              </a:solidFill>
            </a:endParaRPr>
          </a:p>
        </p:txBody>
      </p:sp>
      <p:pic>
        <p:nvPicPr>
          <p:cNvPr id="39940" name="Picture 4" descr="http://www.img-tech.de/_cmsdata/_file/image_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24179"/>
            <a:ext cx="4953000" cy="2962275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 smtClean="0"/>
              <a:t>Ideenmanagement</a:t>
            </a:r>
            <a:endParaRPr lang="de-DE" sz="1800" dirty="0"/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911" y="2571744"/>
            <a:ext cx="4678361" cy="35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 smtClean="0"/>
              <a:t>Verfahrensvergleiche</a:t>
            </a:r>
            <a:endParaRPr lang="de-DE" sz="1800" dirty="0"/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pic>
        <p:nvPicPr>
          <p:cNvPr id="45060" name="Picture 4" descr="http://www.offroad-cult.org/Tracktest/Kyosho_Lazer_ZX5_RTR/Kyosho_Lazer_ZX5_RTR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3500462" cy="2151122"/>
          </a:xfrm>
          <a:prstGeom prst="rect">
            <a:avLst/>
          </a:prstGeom>
          <a:noFill/>
        </p:spPr>
      </p:pic>
      <p:pic>
        <p:nvPicPr>
          <p:cNvPr id="45062" name="Picture 6" descr="http://forum.pctweaks.de/attachments/off-topic/2742d1201712897-kleber-fuer-kunststoff-abs-alu-dscf2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3000396" cy="2247659"/>
          </a:xfrm>
          <a:prstGeom prst="rect">
            <a:avLst/>
          </a:prstGeom>
          <a:noFill/>
        </p:spPr>
      </p:pic>
      <p:pic>
        <p:nvPicPr>
          <p:cNvPr id="45058" name="Picture 2" descr="http://www.lightweight-design.de/cms/images/lw06-08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2762250" cy="197167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 smtClean="0"/>
              <a:t>Beratung z.B.:</a:t>
            </a:r>
            <a:endParaRPr lang="de-DE" dirty="0"/>
          </a:p>
          <a:p>
            <a:pPr marL="358775" lvl="1" indent="-358775"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Robotertechnik</a:t>
            </a:r>
            <a:endParaRPr lang="de-DE" dirty="0"/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pic>
        <p:nvPicPr>
          <p:cNvPr id="44034" name="Picture 2" descr="http://www.hbs-steuerungstechnik.de/pics/robotert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786058"/>
            <a:ext cx="3000396" cy="3456456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8435" name="Rechteck 6"/>
          <p:cNvSpPr>
            <a:spLocks noChangeArrowheads="1"/>
          </p:cNvSpPr>
          <p:nvPr/>
        </p:nvSpPr>
        <p:spPr bwMode="auto">
          <a:xfrm>
            <a:off x="2124075" y="2133600"/>
            <a:ext cx="4572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 smtClean="0"/>
              <a:t>Beratung z.B.</a:t>
            </a:r>
            <a:endParaRPr lang="de-DE" dirty="0"/>
          </a:p>
          <a:p>
            <a:pPr marL="358775" lvl="1" indent="-358775">
              <a:buFont typeface="Arial" charset="0"/>
              <a:buChar char="•"/>
            </a:pPr>
            <a:r>
              <a:rPr lang="de-DE" dirty="0"/>
              <a:t> Automatisierungstechnik</a:t>
            </a:r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 Engineering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pic>
        <p:nvPicPr>
          <p:cNvPr id="44036" name="Picture 4" descr="http://de.academic.ru/pictures/dewiki/70/Ford_fertigung_1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19443"/>
            <a:ext cx="4002571" cy="3124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19459" name="Rechteck 6"/>
          <p:cNvSpPr>
            <a:spLocks noChangeArrowheads="1"/>
          </p:cNvSpPr>
          <p:nvPr/>
        </p:nvSpPr>
        <p:spPr bwMode="auto">
          <a:xfrm>
            <a:off x="2124075" y="1700213"/>
            <a:ext cx="6786563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Koordination von Projekten</a:t>
            </a:r>
          </a:p>
          <a:p>
            <a:endParaRPr lang="de-DE" sz="800" dirty="0"/>
          </a:p>
          <a:p>
            <a:r>
              <a:rPr lang="de-DE" sz="1800" dirty="0"/>
              <a:t>Beteiligung an bilateralen Projekten</a:t>
            </a:r>
          </a:p>
          <a:p>
            <a:endParaRPr lang="de-DE" sz="800" dirty="0"/>
          </a:p>
          <a:p>
            <a:r>
              <a:rPr lang="de-DE" sz="1800" dirty="0"/>
              <a:t>Unternehmensübergreifende Entwicklungsprojekte</a:t>
            </a:r>
          </a:p>
          <a:p>
            <a:endParaRPr lang="de-DE" sz="800" dirty="0"/>
          </a:p>
          <a:p>
            <a:r>
              <a:rPr lang="de-DE" sz="1800" dirty="0"/>
              <a:t>Projektmanagement Ihrer Beteiligung an öffentlich gefördert Projekten</a:t>
            </a:r>
          </a:p>
          <a:p>
            <a:endParaRPr lang="de-DE" sz="800" dirty="0"/>
          </a:p>
          <a:p>
            <a:r>
              <a:rPr lang="de-DE" sz="1800" dirty="0"/>
              <a:t>Klärung wissenschaftlicher Fragestellungen</a:t>
            </a:r>
          </a:p>
          <a:p>
            <a:endParaRPr lang="de-DE" sz="800" dirty="0"/>
          </a:p>
          <a:p>
            <a:r>
              <a:rPr lang="de-DE" sz="1800" dirty="0"/>
              <a:t>Forschungsvorhaben initiieren</a:t>
            </a:r>
          </a:p>
          <a:p>
            <a:endParaRPr lang="de-DE" sz="800" dirty="0"/>
          </a:p>
          <a:p>
            <a:r>
              <a:rPr lang="en-GB" sz="1800" dirty="0" err="1"/>
              <a:t>Aktives</a:t>
            </a:r>
            <a:r>
              <a:rPr lang="en-GB" sz="1800" dirty="0"/>
              <a:t> Networking</a:t>
            </a:r>
          </a:p>
          <a:p>
            <a:r>
              <a:rPr lang="de-DE" sz="1400" dirty="0" smtClean="0"/>
              <a:t>(Regionale Unternehmensnetzwerke weisen Vorteile im Umsatzwachstum, den Betriebskosten und der Kapazitätsauslastung auf)</a:t>
            </a:r>
          </a:p>
          <a:p>
            <a:endParaRPr lang="en-GB" sz="800" dirty="0" smtClean="0"/>
          </a:p>
          <a:p>
            <a:r>
              <a:rPr lang="de-DE" sz="1800" dirty="0" smtClean="0"/>
              <a:t>Marktbeobachtung</a:t>
            </a:r>
          </a:p>
          <a:p>
            <a:endParaRPr lang="de-DE" sz="800" dirty="0" smtClean="0"/>
          </a:p>
          <a:p>
            <a:r>
              <a:rPr lang="de-DE" sz="1800" dirty="0" smtClean="0"/>
              <a:t>Produktbezogene Marktchancenbewertung</a:t>
            </a:r>
          </a:p>
          <a:p>
            <a:endParaRPr lang="en-GB" sz="800" dirty="0"/>
          </a:p>
          <a:p>
            <a:r>
              <a:rPr lang="en-GB" sz="1800" dirty="0" err="1" smtClean="0"/>
              <a:t>Contextuelles</a:t>
            </a:r>
            <a:r>
              <a:rPr lang="en-GB" sz="1800" dirty="0" smtClean="0"/>
              <a:t> Coaching</a:t>
            </a:r>
            <a:endParaRPr lang="de-DE" sz="1800" dirty="0"/>
          </a:p>
        </p:txBody>
      </p:sp>
      <p:sp>
        <p:nvSpPr>
          <p:cNvPr id="19460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</a:t>
            </a:r>
            <a:r>
              <a:rPr lang="de-DE" sz="2000"/>
              <a:t> - Projekte</a:t>
            </a:r>
            <a:endParaRPr lang="de-DE" sz="2000" b="1"/>
          </a:p>
          <a:p>
            <a:r>
              <a:rPr lang="de-DE" sz="2000" b="1">
                <a:solidFill>
                  <a:srgbClr val="3333CC"/>
                </a:solidFill>
              </a:rPr>
              <a:t>Leistungsspektrum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2214563" y="2143125"/>
            <a:ext cx="566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800"/>
          </a:p>
          <a:p>
            <a:endParaRPr lang="de-DE"/>
          </a:p>
        </p:txBody>
      </p:sp>
      <p:sp>
        <p:nvSpPr>
          <p:cNvPr id="20483" name="Rechteck 6"/>
          <p:cNvSpPr>
            <a:spLocks noChangeArrowheads="1"/>
          </p:cNvSpPr>
          <p:nvPr/>
        </p:nvSpPr>
        <p:spPr bwMode="auto">
          <a:xfrm>
            <a:off x="2124075" y="2133600"/>
            <a:ext cx="661511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Regionale Aus- und Weiterbildung von Fachkräften</a:t>
            </a:r>
          </a:p>
          <a:p>
            <a:endParaRPr lang="de-DE" sz="800" dirty="0"/>
          </a:p>
          <a:p>
            <a:r>
              <a:rPr lang="de-DE" sz="1800" dirty="0"/>
              <a:t>Schweiß-Fachausbildung gemeinsam mit der Handwerkskammer Koblenz</a:t>
            </a:r>
          </a:p>
          <a:p>
            <a:endParaRPr lang="de-DE" sz="800" dirty="0"/>
          </a:p>
          <a:p>
            <a:r>
              <a:rPr lang="de-DE" sz="1800" dirty="0"/>
              <a:t>Praktika / Studienarbeiten / Diplomarbeiten / Bachelor- &amp; Masterarbeiten</a:t>
            </a:r>
          </a:p>
          <a:p>
            <a:endParaRPr lang="de-DE" sz="800" dirty="0"/>
          </a:p>
          <a:p>
            <a:r>
              <a:rPr lang="de-DE" sz="1800" dirty="0"/>
              <a:t>Durchführung von </a:t>
            </a:r>
            <a:r>
              <a:rPr lang="de-DE" sz="1800" dirty="0" smtClean="0"/>
              <a:t>Tagungen</a:t>
            </a:r>
          </a:p>
          <a:p>
            <a:endParaRPr lang="de-DE" sz="800" dirty="0" smtClean="0"/>
          </a:p>
          <a:p>
            <a:r>
              <a:rPr lang="de-DE" sz="1800" dirty="0" smtClean="0"/>
              <a:t>Durchführung von themenbezogenen Schulungen</a:t>
            </a:r>
            <a:endParaRPr lang="de-DE" sz="1800" dirty="0"/>
          </a:p>
          <a:p>
            <a:endParaRPr lang="de-DE" sz="800" dirty="0"/>
          </a:p>
          <a:p>
            <a:r>
              <a:rPr lang="de-DE" sz="1800" dirty="0"/>
              <a:t>Informationsveranstaltungen zu neuen Technologien und Fördermöglichkeiten</a:t>
            </a:r>
          </a:p>
          <a:p>
            <a:endParaRPr lang="de-DE" sz="800" dirty="0"/>
          </a:p>
          <a:p>
            <a:r>
              <a:rPr lang="de-DE" sz="1800" dirty="0"/>
              <a:t>Europäisches Weiterbildungszentrum für Fügetechnik (geplant)</a:t>
            </a:r>
          </a:p>
          <a:p>
            <a:pPr>
              <a:buFontTx/>
              <a:buChar char="•"/>
            </a:pPr>
            <a:endParaRPr lang="de-DE" sz="1800" dirty="0"/>
          </a:p>
        </p:txBody>
      </p:sp>
      <p:sp>
        <p:nvSpPr>
          <p:cNvPr id="20484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Schwerpunktthemen</a:t>
            </a:r>
            <a:r>
              <a:rPr lang="de-DE" sz="2000" dirty="0"/>
              <a:t> - Aus- und Weiterbildung</a:t>
            </a:r>
            <a:endParaRPr lang="de-DE" sz="2000" b="1" dirty="0"/>
          </a:p>
          <a:p>
            <a:r>
              <a:rPr lang="de-DE" sz="2000" b="1" dirty="0">
                <a:solidFill>
                  <a:srgbClr val="3333CC"/>
                </a:solidFill>
              </a:rPr>
              <a:t>Leistungsspektrum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  	</a:t>
            </a:r>
            <a:r>
              <a:rPr lang="de-DE" sz="1400" dirty="0" err="1">
                <a:solidFill>
                  <a:schemeClr val="bg1"/>
                </a:solidFill>
              </a:rPr>
              <a:t>bildung</a:t>
            </a:r>
            <a:endParaRPr lang="de-DE" sz="1400" dirty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0267_Zuschn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256"/>
            <a:ext cx="2070088" cy="18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571736" y="1928802"/>
            <a:ext cx="56372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Name:		Dr. Ralf Polzin</a:t>
            </a:r>
          </a:p>
          <a:p>
            <a:endParaRPr lang="de-DE" dirty="0" smtClean="0"/>
          </a:p>
          <a:p>
            <a:r>
              <a:rPr lang="de-DE" dirty="0" smtClean="0"/>
              <a:t>Studium:		FH Aachen, Abt. Jülich</a:t>
            </a:r>
          </a:p>
          <a:p>
            <a:r>
              <a:rPr lang="de-DE" dirty="0" smtClean="0"/>
              <a:t>		Physikalische Technik</a:t>
            </a:r>
          </a:p>
          <a:p>
            <a:r>
              <a:rPr lang="de-DE" dirty="0" smtClean="0"/>
              <a:t>		Schwerpunkt „Biomedizinische Technik“</a:t>
            </a:r>
          </a:p>
          <a:p>
            <a:endParaRPr lang="de-DE" dirty="0" smtClean="0"/>
          </a:p>
          <a:p>
            <a:r>
              <a:rPr lang="de-DE" dirty="0" smtClean="0"/>
              <a:t>		TFH Berlin</a:t>
            </a:r>
          </a:p>
          <a:p>
            <a:r>
              <a:rPr lang="de-DE" dirty="0" smtClean="0"/>
              <a:t>		Ergänzungsstudiengang Lasertechnik</a:t>
            </a:r>
          </a:p>
          <a:p>
            <a:endParaRPr lang="de-DE" dirty="0" smtClean="0"/>
          </a:p>
          <a:p>
            <a:r>
              <a:rPr lang="de-DE" dirty="0" smtClean="0"/>
              <a:t>		TU Bergakademie Freiberg</a:t>
            </a:r>
          </a:p>
          <a:p>
            <a:r>
              <a:rPr lang="de-DE" dirty="0" smtClean="0"/>
              <a:t>		Institut für Metallformung</a:t>
            </a:r>
          </a:p>
          <a:p>
            <a:r>
              <a:rPr lang="de-DE" dirty="0" smtClean="0"/>
              <a:t>		Promotion zum Dr.-Ing. </a:t>
            </a:r>
            <a:endParaRPr lang="de-DE" dirty="0"/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/>
              <a:t>Zu meiner Person</a:t>
            </a:r>
            <a:endParaRPr lang="de-DE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4546" y="2357430"/>
            <a:ext cx="68754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Konsequenzen:</a:t>
            </a:r>
          </a:p>
          <a:p>
            <a:endParaRPr lang="de-DE" dirty="0" smtClean="0"/>
          </a:p>
          <a:p>
            <a:r>
              <a:rPr lang="de-DE" dirty="0" smtClean="0"/>
              <a:t>Reduzierter Aufwand zur Schweißvorbereitung =&gt; weniger Materialverlust</a:t>
            </a:r>
          </a:p>
          <a:p>
            <a:endParaRPr lang="de-DE" dirty="0" smtClean="0"/>
          </a:p>
          <a:p>
            <a:r>
              <a:rPr lang="de-DE" dirty="0" smtClean="0"/>
              <a:t>1 statt 2 Nahtlagen =&gt; 1 statt 3 Schweißnähte</a:t>
            </a:r>
          </a:p>
          <a:p>
            <a:endParaRPr lang="de-DE" dirty="0" smtClean="0"/>
          </a:p>
          <a:p>
            <a:r>
              <a:rPr lang="de-DE" dirty="0" smtClean="0"/>
              <a:t>40% Weniger Energieverbauch</a:t>
            </a:r>
          </a:p>
          <a:p>
            <a:r>
              <a:rPr lang="de-DE" dirty="0" smtClean="0"/>
              <a:t>40% Weniger Zusatzwerkstoff</a:t>
            </a:r>
          </a:p>
          <a:p>
            <a:r>
              <a:rPr lang="de-DE" dirty="0" smtClean="0"/>
              <a:t>40% Weniger Schweißrauchemissionen</a:t>
            </a:r>
          </a:p>
          <a:p>
            <a:endParaRPr lang="de-DE" dirty="0" smtClean="0"/>
          </a:p>
          <a:p>
            <a:r>
              <a:rPr lang="de-DE" dirty="0" smtClean="0"/>
              <a:t>Reduzierter Bauteilverzug</a:t>
            </a:r>
          </a:p>
          <a:p>
            <a:r>
              <a:rPr lang="de-DE" dirty="0" smtClean="0"/>
              <a:t>weniger Nacharbeit</a:t>
            </a: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413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1) Wärmereduziertes Lichtbogenschweißen</a:t>
            </a:r>
          </a:p>
        </p:txBody>
      </p:sp>
      <p:pic>
        <p:nvPicPr>
          <p:cNvPr id="7" name="Picture 2" descr="http://download.ewm.de/pdf/bilder/thumbnails/tn_voit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42586"/>
            <a:ext cx="2451916" cy="2787012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71736" y="4929198"/>
            <a:ext cx="5088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Geschätzte Nahtlänge je Bauteil	bis zu 4 x 6m</a:t>
            </a:r>
          </a:p>
          <a:p>
            <a:r>
              <a:rPr lang="de-DE" dirty="0" smtClean="0"/>
              <a:t>Bauteile pro Bauwerk		ca. 200</a:t>
            </a:r>
          </a:p>
          <a:p>
            <a:r>
              <a:rPr lang="de-DE" dirty="0" smtClean="0"/>
              <a:t>Im Jahr 				ganz viele</a:t>
            </a: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413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1) Wärmereduziertes Lichtbogenschweißen</a:t>
            </a:r>
          </a:p>
        </p:txBody>
      </p:sp>
      <p:pic>
        <p:nvPicPr>
          <p:cNvPr id="48130" name="Picture 2" descr="http://www.inkon-gmbh.de/bilder/bilder_q/reichenb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6460480" cy="2286016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167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2) Materialeinsparung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36452" y="2233190"/>
            <a:ext cx="2725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I-Stoß statt Überlapp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3286116" y="2857496"/>
            <a:ext cx="4071966" cy="2357454"/>
            <a:chOff x="4572000" y="2928934"/>
            <a:chExt cx="3286148" cy="1526393"/>
          </a:xfrm>
        </p:grpSpPr>
        <p:sp>
          <p:nvSpPr>
            <p:cNvPr id="13" name="Rechteck 12"/>
            <p:cNvSpPr/>
            <p:nvPr/>
          </p:nvSpPr>
          <p:spPr bwMode="auto">
            <a:xfrm>
              <a:off x="4572000" y="2928934"/>
              <a:ext cx="3286148" cy="6429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 rot="5400000">
              <a:off x="6773480" y="3370660"/>
              <a:ext cx="1526393" cy="642942"/>
            </a:xfrm>
            <a:prstGeom prst="rect">
              <a:avLst/>
            </a:prstGeom>
            <a:solidFill>
              <a:schemeClr val="accent3">
                <a:lumMod val="75000"/>
                <a:alpha val="3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 rot="5400000">
              <a:off x="7215206" y="2928934"/>
              <a:ext cx="642942" cy="6429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hteck 17"/>
          <p:cNvSpPr/>
          <p:nvPr/>
        </p:nvSpPr>
        <p:spPr>
          <a:xfrm>
            <a:off x="3000364" y="478829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Konsequenzen:</a:t>
            </a:r>
          </a:p>
          <a:p>
            <a:endParaRPr lang="de-DE" dirty="0" smtClean="0"/>
          </a:p>
          <a:p>
            <a:r>
              <a:rPr lang="de-DE" dirty="0" smtClean="0"/>
              <a:t>Reduzierter Materialverbrauch</a:t>
            </a:r>
          </a:p>
          <a:p>
            <a:r>
              <a:rPr lang="de-DE" dirty="0" smtClean="0"/>
              <a:t>leichter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167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2) Materialeinsparung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2357454" y="2214554"/>
            <a:ext cx="6072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Schachtelung / Erhöhung der </a:t>
            </a:r>
            <a:r>
              <a:rPr lang="de-DE" dirty="0" err="1" smtClean="0"/>
              <a:t>Platinenausnutzung</a:t>
            </a:r>
            <a:endParaRPr lang="de-DE" dirty="0"/>
          </a:p>
        </p:txBody>
      </p:sp>
      <p:pic>
        <p:nvPicPr>
          <p:cNvPr id="26626" name="Picture 2" descr="http://www.freeware-download.com/screenshots/8/3678-Astrashape3_600x4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4828223" cy="3500462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167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2) Materialeinsparung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286000" y="2214554"/>
            <a:ext cx="6715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konstruktive Bauteiloptimierung auf Basis einer FEM - Analyse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2214578" cy="226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973278" y="3473220"/>
            <a:ext cx="3235817" cy="18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14818"/>
            <a:ext cx="2071702" cy="21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2071670" y="6143644"/>
            <a:ext cx="21435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Quelle: Schmidt Winter Engineering GmbH</a:t>
            </a:r>
            <a:endParaRPr lang="de-DE" sz="8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167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2) Materialeinsparung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286000" y="2214554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konstruktive Bauteiloptimierung auf Basis einer FEM - Analyse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86578" y="6143644"/>
            <a:ext cx="21435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Quelle: Schmidt Winter Engineering GmbH</a:t>
            </a:r>
            <a:endParaRPr lang="de-DE" sz="8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985" y="2857496"/>
            <a:ext cx="29744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2286000" y="264318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Konsequenzen:</a:t>
            </a:r>
          </a:p>
          <a:p>
            <a:endParaRPr lang="de-DE" dirty="0" smtClean="0"/>
          </a:p>
          <a:p>
            <a:r>
              <a:rPr lang="de-DE" dirty="0" smtClean="0"/>
              <a:t>Technisch:</a:t>
            </a:r>
          </a:p>
          <a:p>
            <a:r>
              <a:rPr lang="de-DE" dirty="0" smtClean="0"/>
              <a:t>Abbau von Spannungsspitzen</a:t>
            </a:r>
          </a:p>
          <a:p>
            <a:r>
              <a:rPr lang="de-DE" dirty="0" smtClean="0"/>
              <a:t>Erhöhte Steifigkeit</a:t>
            </a:r>
          </a:p>
          <a:p>
            <a:r>
              <a:rPr lang="de-DE" dirty="0" smtClean="0"/>
              <a:t>10% geringeres Gewicht</a:t>
            </a:r>
          </a:p>
          <a:p>
            <a:endParaRPr lang="de-DE" sz="800" dirty="0" smtClean="0"/>
          </a:p>
          <a:p>
            <a:r>
              <a:rPr lang="de-DE" dirty="0" smtClean="0"/>
              <a:t>Wirtschaftlich:</a:t>
            </a:r>
          </a:p>
          <a:p>
            <a:r>
              <a:rPr lang="de-DE" dirty="0" smtClean="0"/>
              <a:t>Materialeinsparung um 10%</a:t>
            </a:r>
          </a:p>
          <a:p>
            <a:r>
              <a:rPr lang="de-DE" dirty="0" smtClean="0"/>
              <a:t>Kosteneinsparung / Bauteil	ca. 0,40 €</a:t>
            </a:r>
          </a:p>
          <a:p>
            <a:r>
              <a:rPr lang="de-DE" dirty="0" smtClean="0"/>
              <a:t>Stückzahl/Jahr		250.000</a:t>
            </a:r>
          </a:p>
          <a:p>
            <a:r>
              <a:rPr lang="de-DE" dirty="0" smtClean="0"/>
              <a:t>Kosteneinsparung/a		100.000,-€</a:t>
            </a:r>
          </a:p>
          <a:p>
            <a:endParaRPr lang="de-DE" sz="800" dirty="0" smtClean="0"/>
          </a:p>
          <a:p>
            <a:r>
              <a:rPr lang="de-DE" dirty="0" smtClean="0"/>
              <a:t>Ökologisch:</a:t>
            </a:r>
          </a:p>
          <a:p>
            <a:r>
              <a:rPr lang="de-DE" dirty="0" smtClean="0"/>
              <a:t>Reduzierter Materialeinsatz</a:t>
            </a:r>
          </a:p>
          <a:p>
            <a:r>
              <a:rPr lang="de-DE" dirty="0" smtClean="0"/>
              <a:t>Wegfall der aufwendigen Prototypenbauteile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202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3) Produktoptimierung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286000" y="2214554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fertigungstechnische Produktoptimierung </a:t>
            </a:r>
          </a:p>
        </p:txBody>
      </p:sp>
      <p:pic>
        <p:nvPicPr>
          <p:cNvPr id="37894" name="Picture 6" descr="http://www.de.trumpf.com/fileadmin/DAM/trumpf-machines.com/Services/Beratung/Beratung_Bauteil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71744"/>
            <a:ext cx="5318798" cy="3643338"/>
          </a:xfrm>
          <a:prstGeom prst="rect">
            <a:avLst/>
          </a:prstGeom>
          <a:noFill/>
        </p:spPr>
      </p:pic>
      <p:pic>
        <p:nvPicPr>
          <p:cNvPr id="37892" name="Picture 4" descr="http://www.ecodesign.at/pilot/ONLINE/DEUTSCH/BILDER/HA/1_0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71714"/>
            <a:ext cx="2428892" cy="3643338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de.trumpf.com/fileadmin/DAM/trumpf-machines.com/Services/Beratung/Beratung_Werkstoff_Blec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643182"/>
            <a:ext cx="4797347" cy="3286148"/>
          </a:xfrm>
          <a:prstGeom prst="rect">
            <a:avLst/>
          </a:prstGeom>
          <a:noFill/>
        </p:spPr>
      </p:pic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2028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3) Produktoptimierung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286000" y="2214554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fertigungstechnische Produktoptimierung </a:t>
            </a:r>
          </a:p>
        </p:txBody>
      </p:sp>
      <p:sp>
        <p:nvSpPr>
          <p:cNvPr id="12" name="Rechteck 11"/>
          <p:cNvSpPr/>
          <p:nvPr/>
        </p:nvSpPr>
        <p:spPr>
          <a:xfrm>
            <a:off x="2286000" y="2643182"/>
            <a:ext cx="3429008" cy="32932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Konsequenzen:</a:t>
            </a:r>
          </a:p>
          <a:p>
            <a:endParaRPr lang="de-DE" dirty="0" smtClean="0"/>
          </a:p>
          <a:p>
            <a:r>
              <a:rPr lang="de-DE" dirty="0" smtClean="0"/>
              <a:t>Technisch:</a:t>
            </a:r>
          </a:p>
          <a:p>
            <a:r>
              <a:rPr lang="de-DE" dirty="0" smtClean="0"/>
              <a:t>geringeres Gewicht</a:t>
            </a:r>
          </a:p>
          <a:p>
            <a:endParaRPr lang="de-DE" sz="800" dirty="0" smtClean="0"/>
          </a:p>
          <a:p>
            <a:r>
              <a:rPr lang="de-DE" dirty="0" smtClean="0"/>
              <a:t>Wirtschaftlich:</a:t>
            </a:r>
          </a:p>
          <a:p>
            <a:r>
              <a:rPr lang="de-DE" dirty="0" smtClean="0"/>
              <a:t>Materialeinsparung</a:t>
            </a:r>
          </a:p>
          <a:p>
            <a:r>
              <a:rPr lang="de-DE" dirty="0" smtClean="0"/>
              <a:t>Reduzierte Schrottlogistik</a:t>
            </a:r>
          </a:p>
          <a:p>
            <a:r>
              <a:rPr lang="de-DE" dirty="0" smtClean="0"/>
              <a:t>Kürzere Maschinenlaufzeiten		</a:t>
            </a:r>
          </a:p>
          <a:p>
            <a:endParaRPr lang="de-DE" sz="800" dirty="0" smtClean="0"/>
          </a:p>
          <a:p>
            <a:r>
              <a:rPr lang="de-DE" dirty="0" smtClean="0"/>
              <a:t>Ökologisch:</a:t>
            </a:r>
          </a:p>
          <a:p>
            <a:r>
              <a:rPr lang="de-DE" dirty="0" smtClean="0"/>
              <a:t>Reduzierter Rohmaterialeinsatz</a:t>
            </a:r>
          </a:p>
          <a:p>
            <a:r>
              <a:rPr lang="de-DE" dirty="0" smtClean="0"/>
              <a:t>Reduzierter Energieverbrauch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4) Prozessoptimierung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071670" y="2351782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Effizienzsteigerung am Beispiel Laseranwendung</a:t>
            </a:r>
          </a:p>
          <a:p>
            <a:pPr lvl="1"/>
            <a:r>
              <a:rPr lang="de-DE" dirty="0" smtClean="0"/>
              <a:t>	„Steckdosenwirkungsgrad“ von </a:t>
            </a:r>
            <a:r>
              <a:rPr lang="de-DE" dirty="0" err="1" smtClean="0"/>
              <a:t>Nd:YAG</a:t>
            </a:r>
            <a:r>
              <a:rPr lang="de-DE" dirty="0" smtClean="0"/>
              <a:t>-Lasern		</a:t>
            </a:r>
          </a:p>
        </p:txBody>
      </p:sp>
      <p:sp>
        <p:nvSpPr>
          <p:cNvPr id="12" name="Rechteck 11"/>
          <p:cNvSpPr/>
          <p:nvPr/>
        </p:nvSpPr>
        <p:spPr>
          <a:xfrm>
            <a:off x="2571768" y="3505519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Konsequenzen:</a:t>
            </a:r>
          </a:p>
          <a:p>
            <a:endParaRPr lang="de-DE" sz="800" dirty="0" smtClean="0"/>
          </a:p>
          <a:p>
            <a:r>
              <a:rPr lang="de-DE" dirty="0" smtClean="0"/>
              <a:t>Technisch:</a:t>
            </a:r>
          </a:p>
          <a:p>
            <a:r>
              <a:rPr lang="de-DE" dirty="0" smtClean="0"/>
              <a:t>Effektivere Strahlqualität</a:t>
            </a:r>
          </a:p>
          <a:p>
            <a:r>
              <a:rPr lang="de-DE" dirty="0" smtClean="0"/>
              <a:t>Kleinerer Raumbedarf</a:t>
            </a:r>
          </a:p>
          <a:p>
            <a:r>
              <a:rPr lang="de-DE" dirty="0" smtClean="0"/>
              <a:t>230V-Anschluss anstatt 400V</a:t>
            </a:r>
          </a:p>
          <a:p>
            <a:endParaRPr lang="de-DE" sz="800" dirty="0" smtClean="0"/>
          </a:p>
          <a:p>
            <a:r>
              <a:rPr lang="de-DE" dirty="0" smtClean="0"/>
              <a:t>Wirtschaftlich:</a:t>
            </a:r>
          </a:p>
          <a:p>
            <a:r>
              <a:rPr lang="de-DE" dirty="0" smtClean="0"/>
              <a:t>Reduzierter Stromverbrauch</a:t>
            </a:r>
          </a:p>
          <a:p>
            <a:r>
              <a:rPr lang="de-DE" dirty="0" smtClean="0"/>
              <a:t>Kosteneffizientere Fertigung</a:t>
            </a:r>
          </a:p>
          <a:p>
            <a:endParaRPr lang="de-DE" sz="800" dirty="0" smtClean="0"/>
          </a:p>
          <a:p>
            <a:r>
              <a:rPr lang="de-DE" dirty="0" smtClean="0"/>
              <a:t>Ökologisch:</a:t>
            </a:r>
          </a:p>
          <a:p>
            <a:r>
              <a:rPr lang="de-DE" dirty="0" smtClean="0"/>
              <a:t>Reduzierter Primärenergieeinsatz</a:t>
            </a:r>
          </a:p>
        </p:txBody>
      </p:sp>
      <p:pic>
        <p:nvPicPr>
          <p:cNvPr id="53252" name="Picture 4" descr="http://www.rwscharf.homepage.t-online.de/pj05/aiw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81894"/>
            <a:ext cx="3008302" cy="2147436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7786710" y="2590380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 – 7%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906055" y="28574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30%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529728" y="28469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 smtClean="0"/>
              <a:t>„Steckdosenwirkungsgrad von</a:t>
            </a:r>
          </a:p>
          <a:p>
            <a:pPr lvl="1"/>
            <a:r>
              <a:rPr lang="de-DE" dirty="0" smtClean="0"/>
              <a:t>	  Faser- und Scheibenlasern“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4) Prozessoptimierung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86644" y="6143644"/>
            <a:ext cx="1609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Quelle: GKN SINTER METALS</a:t>
            </a:r>
            <a:endParaRPr lang="de-DE" sz="800" dirty="0"/>
          </a:p>
        </p:txBody>
      </p:sp>
      <p:sp>
        <p:nvSpPr>
          <p:cNvPr id="8" name="Rechteck 7"/>
          <p:cNvSpPr/>
          <p:nvPr/>
        </p:nvSpPr>
        <p:spPr>
          <a:xfrm>
            <a:off x="1857356" y="2143116"/>
            <a:ext cx="6500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Effizienzsteigerung durch Nutzung der Abwärme von Öfen</a:t>
            </a:r>
          </a:p>
        </p:txBody>
      </p:sp>
      <p:pic>
        <p:nvPicPr>
          <p:cNvPr id="53250" name="Picture 2" descr="http://www.cipra.org/competition-cc.alps/pnicolussi/image1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496"/>
            <a:ext cx="3651938" cy="2729825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357422" y="2786058"/>
            <a:ext cx="30003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Der Heizölverbrauch von durchschnittlich 50.000 l Heizöl wurde auf Null reduziert. Dies entspricht einem CO2- Ausstoß von ca. 157 Tonnen. </a:t>
            </a:r>
          </a:p>
          <a:p>
            <a:endParaRPr lang="de-DE" dirty="0" smtClean="0"/>
          </a:p>
          <a:p>
            <a:r>
              <a:rPr lang="de-DE" dirty="0" smtClean="0"/>
              <a:t>Im Jahr 2007 konnten ca. 1,8 </a:t>
            </a:r>
            <a:r>
              <a:rPr lang="de-DE" dirty="0" err="1" smtClean="0"/>
              <a:t>Mio</a:t>
            </a:r>
            <a:r>
              <a:rPr lang="de-DE" dirty="0" smtClean="0"/>
              <a:t> KWH an das öffentliche Fernwärmenetz abgegeben werden. Das entspricht einem Methangasäquivalent von 180.000 m³ oder 327t CO2- Ausstoß </a:t>
            </a:r>
            <a:endParaRPr lang="de-DE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57356" y="2000240"/>
            <a:ext cx="74733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Berufserfahrung:	1991 – 2001 Thyssen Laser-Technik GmbH, Aachen</a:t>
            </a:r>
          </a:p>
          <a:p>
            <a:r>
              <a:rPr lang="de-DE" dirty="0" smtClean="0"/>
              <a:t>			     Entwicklungsingenieur</a:t>
            </a:r>
          </a:p>
          <a:p>
            <a:endParaRPr lang="de-DE" dirty="0" smtClean="0"/>
          </a:p>
          <a:p>
            <a:r>
              <a:rPr lang="de-DE" dirty="0" smtClean="0"/>
              <a:t>		2001 – 2005 ThyssenKrupp Laser-Technik GmbH, Aachen</a:t>
            </a:r>
          </a:p>
          <a:p>
            <a:r>
              <a:rPr lang="de-DE" dirty="0" smtClean="0"/>
              <a:t>			     Leiter Verfahrenstechnik</a:t>
            </a:r>
          </a:p>
          <a:p>
            <a:r>
              <a:rPr lang="de-DE" dirty="0" smtClean="0"/>
              <a:t>		</a:t>
            </a:r>
          </a:p>
          <a:p>
            <a:r>
              <a:rPr lang="de-DE" dirty="0" smtClean="0"/>
              <a:t>		2005- 2006 ThyssenKrupp Steel AG, Bochum</a:t>
            </a:r>
          </a:p>
          <a:p>
            <a:r>
              <a:rPr lang="de-DE" dirty="0" smtClean="0"/>
              <a:t>			    „Leichtbau Innovationszentrum Automotomobil“</a:t>
            </a:r>
          </a:p>
          <a:p>
            <a:r>
              <a:rPr lang="de-DE" dirty="0" smtClean="0"/>
              <a:t>			    Fachkoordinator Prozessinnovation</a:t>
            </a:r>
          </a:p>
          <a:p>
            <a:endParaRPr lang="de-DE" dirty="0" smtClean="0"/>
          </a:p>
          <a:p>
            <a:r>
              <a:rPr lang="de-DE" dirty="0" smtClean="0"/>
              <a:t>		2006- 2009 VIA </a:t>
            </a:r>
            <a:r>
              <a:rPr lang="de-DE" dirty="0" err="1" smtClean="0"/>
              <a:t>Lasertec</a:t>
            </a:r>
            <a:r>
              <a:rPr lang="de-DE" dirty="0" smtClean="0"/>
              <a:t> GmbH, Kirchhundem</a:t>
            </a:r>
          </a:p>
          <a:p>
            <a:r>
              <a:rPr lang="de-DE" dirty="0" smtClean="0"/>
              <a:t>			   Geschäftsführer</a:t>
            </a:r>
          </a:p>
          <a:p>
            <a:r>
              <a:rPr lang="de-DE" dirty="0" smtClean="0"/>
              <a:t>		</a:t>
            </a:r>
          </a:p>
          <a:p>
            <a:r>
              <a:rPr lang="de-DE" dirty="0" smtClean="0"/>
              <a:t>		seit 2009	   Technologie-Institut für Metall und</a:t>
            </a:r>
            <a:br>
              <a:rPr lang="de-DE" dirty="0" smtClean="0"/>
            </a:br>
            <a:r>
              <a:rPr lang="de-DE" dirty="0" smtClean="0"/>
              <a:t>			   Engineering GmbH, Wissen</a:t>
            </a:r>
          </a:p>
          <a:p>
            <a:r>
              <a:rPr lang="de-DE" dirty="0" smtClean="0"/>
              <a:t>			   Geschäftsführer</a:t>
            </a:r>
          </a:p>
        </p:txBody>
      </p:sp>
      <p:sp>
        <p:nvSpPr>
          <p:cNvPr id="5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 smtClean="0"/>
              <a:t>Zu meiner Person</a:t>
            </a:r>
            <a:endParaRPr lang="de-DE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TIME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Beispiele zum prozessintegrierten Umweltschutz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00232" y="178592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4) Prozessoptimierung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86644" y="6143644"/>
            <a:ext cx="16097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Quelle: GKN SINTER METALS</a:t>
            </a:r>
            <a:endParaRPr lang="de-DE" sz="800" dirty="0"/>
          </a:p>
        </p:txBody>
      </p:sp>
      <p:sp>
        <p:nvSpPr>
          <p:cNvPr id="8" name="Rechteck 7"/>
          <p:cNvSpPr/>
          <p:nvPr/>
        </p:nvSpPr>
        <p:spPr>
          <a:xfrm>
            <a:off x="1857356" y="2143116"/>
            <a:ext cx="6500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de-DE" dirty="0" smtClean="0"/>
              <a:t> Effizienzsteigerung durch Nutzung der Abwärme von Öfen</a:t>
            </a:r>
          </a:p>
        </p:txBody>
      </p:sp>
      <p:pic>
        <p:nvPicPr>
          <p:cNvPr id="53250" name="Picture 2" descr="http://www.cipra.org/competition-cc.alps/pnicolussi/image1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496"/>
            <a:ext cx="3651938" cy="2729825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357422" y="2786058"/>
            <a:ext cx="30003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Der Heizölverbrauch von durchschnittlich 50.000 l Heizöl wurde auf Null reduziert. Dies entspricht einem CO2- Ausstoß von ca. 157 Tonnen. </a:t>
            </a:r>
          </a:p>
          <a:p>
            <a:endParaRPr lang="de-DE" dirty="0" smtClean="0"/>
          </a:p>
          <a:p>
            <a:r>
              <a:rPr lang="de-DE" dirty="0" smtClean="0"/>
              <a:t>Im Jahr 2007 konnten ca. 1,8 </a:t>
            </a:r>
            <a:r>
              <a:rPr lang="de-DE" dirty="0" err="1" smtClean="0"/>
              <a:t>Mio</a:t>
            </a:r>
            <a:r>
              <a:rPr lang="de-DE" dirty="0" smtClean="0"/>
              <a:t> KWH an das öffentliche Fernwärmenetz abgegeben werden. Das entspricht einem Methangasäquivalent von 180.000 m³ oder 327t CO2- Ausstoß </a:t>
            </a:r>
            <a:endParaRPr lang="de-D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TIME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14547" y="1928802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Regionaler Ansprechpartner</a:t>
            </a:r>
          </a:p>
          <a:p>
            <a:endParaRPr lang="de-DE" dirty="0" smtClean="0"/>
          </a:p>
          <a:p>
            <a:r>
              <a:rPr lang="de-DE" dirty="0" smtClean="0"/>
              <a:t>Spezialist für Metall verarbeitenden Industrie</a:t>
            </a:r>
          </a:p>
          <a:p>
            <a:endParaRPr lang="de-DE" dirty="0" smtClean="0"/>
          </a:p>
          <a:p>
            <a:r>
              <a:rPr lang="de-DE" dirty="0" smtClean="0"/>
              <a:t>Produkt- und </a:t>
            </a:r>
            <a:r>
              <a:rPr lang="de-DE" dirty="0" err="1" smtClean="0"/>
              <a:t>Prozessoptimiernung</a:t>
            </a:r>
            <a:endParaRPr lang="de-DE" dirty="0" smtClean="0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08174" y="908050"/>
            <a:ext cx="6807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TIME und </a:t>
            </a:r>
            <a:r>
              <a:rPr lang="de-DE" sz="2000" b="1" dirty="0" err="1" smtClean="0"/>
              <a:t>Effnet</a:t>
            </a:r>
            <a:endParaRPr lang="de-DE" sz="2000" b="1" dirty="0" smtClean="0"/>
          </a:p>
          <a:p>
            <a:r>
              <a:rPr lang="de-DE" sz="2000" b="1" dirty="0" smtClean="0">
                <a:solidFill>
                  <a:srgbClr val="3333CC"/>
                </a:solidFill>
              </a:rPr>
              <a:t>Einbringung ins Netzwerk </a:t>
            </a:r>
            <a:endParaRPr lang="de-DE" sz="2000" b="1" dirty="0">
              <a:solidFill>
                <a:srgbClr val="3333CC"/>
              </a:solidFill>
            </a:endParaRPr>
          </a:p>
        </p:txBody>
      </p:sp>
      <p:pic>
        <p:nvPicPr>
          <p:cNvPr id="8" name="Grafik 7" descr="http://www.archaeologie-mainz.de/images/110_RLP_Karte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 bwMode="auto">
          <a:xfrm>
            <a:off x="7493807" y="2112163"/>
            <a:ext cx="71438" cy="7143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93823" y="2055011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Wissen</a:t>
            </a:r>
            <a:endParaRPr lang="de-DE" sz="6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TIME und </a:t>
            </a:r>
            <a:r>
              <a:rPr lang="de-DE" sz="1400" b="1" dirty="0" err="1" smtClean="0">
                <a:solidFill>
                  <a:schemeClr val="bg1"/>
                </a:solidFill>
              </a:rPr>
              <a:t>Effnet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  Einbringung ins</a:t>
            </a:r>
            <a:br>
              <a:rPr lang="de-DE" sz="14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84513" y="2714625"/>
            <a:ext cx="48482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  <a:p>
            <a:endParaRPr lang="de-DE"/>
          </a:p>
          <a:p>
            <a:r>
              <a:rPr lang="de-DE"/>
              <a:t>Technologie-Institut für Metall &amp; Engineering GmbH</a:t>
            </a:r>
          </a:p>
          <a:p>
            <a:r>
              <a:rPr lang="de-DE"/>
              <a:t>Koblenzer Straße 43</a:t>
            </a:r>
          </a:p>
          <a:p>
            <a:r>
              <a:rPr lang="de-DE"/>
              <a:t>57537 Wissen / Sieg</a:t>
            </a:r>
          </a:p>
          <a:p>
            <a:endParaRPr lang="de-DE"/>
          </a:p>
          <a:p>
            <a:r>
              <a:rPr lang="de-DE"/>
              <a:t>Tel.:   02742 / 91272-0</a:t>
            </a:r>
          </a:p>
          <a:p>
            <a:r>
              <a:rPr lang="de-DE"/>
              <a:t>email: info@time-rlp.de 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648075" y="2357438"/>
            <a:ext cx="371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/>
              <a:t>It´s TIME for your Future</a:t>
            </a:r>
          </a:p>
        </p:txBody>
      </p:sp>
      <p:sp>
        <p:nvSpPr>
          <p:cNvPr id="23556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Kontakt</a:t>
            </a:r>
          </a:p>
        </p:txBody>
      </p:sp>
      <p:pic>
        <p:nvPicPr>
          <p:cNvPr id="23558" name="Picture 11" descr="d:\110px-Coat_of_arms_of_Rhineland-Palatinat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49838"/>
            <a:ext cx="968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d:\140px-Wappen_Landkreis_Altenkirch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21" y="5445125"/>
            <a:ext cx="684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483" y="5697538"/>
            <a:ext cx="587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d:\191px-Logo_fachhochschule_koblenz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5697538"/>
            <a:ext cx="823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4" descr="logo_uni_siegen_rg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682910"/>
            <a:ext cx="1857388" cy="5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rgbClr val="B2B2B2"/>
                </a:solidFill>
              </a:rPr>
              <a:t>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>
                <a:solidFill>
                  <a:schemeClr val="bg1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124075" y="2133600"/>
            <a:ext cx="669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defTabSz="180975">
              <a:buFont typeface="Arial" charset="0"/>
              <a:buChar char="•"/>
            </a:pPr>
            <a:r>
              <a:rPr lang="de-DE" sz="1800" dirty="0"/>
              <a:t>Das Technologie-Institut für Metall &amp; Engineering GmbH ist ein </a:t>
            </a:r>
            <a:r>
              <a:rPr lang="de-DE" sz="1800" b="1" dirty="0"/>
              <a:t>anwendungsorientiert</a:t>
            </a:r>
            <a:r>
              <a:rPr lang="de-DE" sz="1800" dirty="0"/>
              <a:t>es Forschungs- und Technologieinstitut.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24075" y="3248025"/>
            <a:ext cx="6254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defTabSz="180975">
              <a:buFont typeface="Arial" charset="0"/>
              <a:buChar char="•"/>
            </a:pPr>
            <a:r>
              <a:rPr lang="de-DE" sz="1800"/>
              <a:t>Die metallverarbeitenden Betriebe sollen vor allem bei der </a:t>
            </a:r>
            <a:r>
              <a:rPr lang="de-DE" sz="1800" b="1"/>
              <a:t>Entwicklung 	neuer Produkte</a:t>
            </a:r>
            <a:r>
              <a:rPr lang="de-DE" sz="1800"/>
              <a:t> </a:t>
            </a:r>
            <a:r>
              <a:rPr lang="de-DE" sz="1800" b="1"/>
              <a:t>und Verfahren</a:t>
            </a:r>
            <a:br>
              <a:rPr lang="de-DE" sz="1800" b="1"/>
            </a:br>
            <a:r>
              <a:rPr lang="de-DE" sz="1800"/>
              <a:t>im Bereich Fertigung und Produktion, von der grundsätzlichen Planung bis hin zur Endbearbeitung   </a:t>
            </a:r>
            <a:br>
              <a:rPr lang="de-DE" sz="1800"/>
            </a:br>
            <a:r>
              <a:rPr lang="de-DE" sz="1800"/>
              <a:t>unterstützt werden.</a:t>
            </a:r>
          </a:p>
        </p:txBody>
      </p:sp>
      <p:sp>
        <p:nvSpPr>
          <p:cNvPr id="5125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Aufgabe </a:t>
            </a:r>
            <a:r>
              <a:rPr lang="de-DE" sz="2000" b="1" dirty="0" smtClean="0"/>
              <a:t>des </a:t>
            </a:r>
            <a:r>
              <a:rPr lang="de-DE" sz="2000" b="1" dirty="0"/>
              <a:t>TIME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Aufgabe </a:t>
            </a:r>
            <a:r>
              <a:rPr lang="de-DE" sz="1400" b="1" dirty="0" smtClean="0">
                <a:solidFill>
                  <a:schemeClr val="bg1"/>
                </a:solidFill>
              </a:rPr>
              <a:t>des TIME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2124075" y="2133600"/>
            <a:ext cx="663257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8775" indent="-358775" defTabSz="182563">
              <a:buFontTx/>
              <a:buChar char="•"/>
            </a:pPr>
            <a:r>
              <a:rPr lang="de-DE" dirty="0"/>
              <a:t>Investitionen in hochtechnologische Metallverarbeitung und </a:t>
            </a:r>
            <a:br>
              <a:rPr lang="de-DE" dirty="0"/>
            </a:br>
            <a:r>
              <a:rPr lang="de-DE" dirty="0"/>
              <a:t>Engineering</a:t>
            </a:r>
          </a:p>
          <a:p>
            <a:pPr marL="358775" indent="-358775" defTabSz="182563"/>
            <a:endParaRPr lang="de-DE" sz="800" dirty="0"/>
          </a:p>
          <a:p>
            <a:pPr marL="358775" indent="-358775" defTabSz="182563">
              <a:buFontTx/>
              <a:buChar char="•"/>
            </a:pPr>
            <a:r>
              <a:rPr lang="de-DE" dirty="0"/>
              <a:t>Bereitstellung von Einrichtungen zur Simulation, von Produktions- und Entwicklungsanlagen sowie von Serviceleistungen für  </a:t>
            </a:r>
            <a:br>
              <a:rPr lang="de-DE" dirty="0"/>
            </a:br>
            <a:r>
              <a:rPr lang="de-DE" dirty="0"/>
              <a:t>Existenzgründer und kleine und mittlere Unternehmen</a:t>
            </a:r>
          </a:p>
          <a:p>
            <a:pPr marL="358775" indent="-358775" defTabSz="182563">
              <a:buFontTx/>
              <a:buChar char="•"/>
            </a:pPr>
            <a:endParaRPr lang="de-DE" sz="800" dirty="0"/>
          </a:p>
          <a:p>
            <a:pPr marL="358775" indent="-358775" defTabSz="182563">
              <a:buFontTx/>
              <a:buChar char="•"/>
            </a:pPr>
            <a:r>
              <a:rPr lang="de-DE" dirty="0"/>
              <a:t>Unterstützung bei der Entwicklung neuer Produkte und   </a:t>
            </a:r>
            <a:br>
              <a:rPr lang="de-DE" dirty="0"/>
            </a:br>
            <a:r>
              <a:rPr lang="de-DE" dirty="0"/>
              <a:t>Produktionstechniken</a:t>
            </a:r>
          </a:p>
          <a:p>
            <a:pPr marL="358775" indent="-358775" defTabSz="182563">
              <a:buFontTx/>
              <a:buChar char="•"/>
            </a:pPr>
            <a:endParaRPr lang="de-DE" sz="800" dirty="0"/>
          </a:p>
          <a:p>
            <a:pPr marL="358775" indent="-358775" defTabSz="182563">
              <a:buFontTx/>
              <a:buChar char="•"/>
            </a:pPr>
            <a:r>
              <a:rPr lang="de-DE" dirty="0"/>
              <a:t>Lohnfertigung und Anlagen-Sharing für kleine und mittlere </a:t>
            </a:r>
            <a:br>
              <a:rPr lang="de-DE" dirty="0"/>
            </a:br>
            <a:r>
              <a:rPr lang="de-DE" dirty="0"/>
              <a:t>Unternehmen</a:t>
            </a:r>
          </a:p>
          <a:p>
            <a:pPr marL="358775" indent="-358775" defTabSz="182563">
              <a:buFontTx/>
              <a:buChar char="•"/>
            </a:pPr>
            <a:endParaRPr lang="de-DE" sz="800" dirty="0"/>
          </a:p>
          <a:p>
            <a:pPr marL="358775" indent="-358775" defTabSz="182563">
              <a:buFontTx/>
              <a:buChar char="•"/>
            </a:pPr>
            <a:r>
              <a:rPr lang="de-DE" dirty="0"/>
              <a:t>Aufbau der Kommunikation zwischen forschenden Instituten von </a:t>
            </a:r>
            <a:br>
              <a:rPr lang="de-DE" dirty="0"/>
            </a:br>
            <a:r>
              <a:rPr lang="de-DE" dirty="0"/>
              <a:t>Universitäten und Wissenstransfer in die Wirtschaft</a:t>
            </a:r>
          </a:p>
        </p:txBody>
      </p:sp>
      <p:sp>
        <p:nvSpPr>
          <p:cNvPr id="6147" name="Textfeld 5"/>
          <p:cNvSpPr txBox="1">
            <a:spLocks noChangeArrowheads="1"/>
          </p:cNvSpPr>
          <p:nvPr/>
        </p:nvSpPr>
        <p:spPr bwMode="auto">
          <a:xfrm>
            <a:off x="1908175" y="908050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Aufgabe </a:t>
            </a:r>
            <a:r>
              <a:rPr lang="de-DE" sz="2000" b="1" dirty="0" smtClean="0"/>
              <a:t>des </a:t>
            </a:r>
            <a:r>
              <a:rPr lang="de-DE" sz="2000" b="1" dirty="0"/>
              <a:t>TIME</a:t>
            </a:r>
          </a:p>
          <a:p>
            <a:r>
              <a:rPr lang="de-DE" sz="2000" b="1" dirty="0">
                <a:solidFill>
                  <a:srgbClr val="0033CC"/>
                </a:solidFill>
              </a:rPr>
              <a:t>Umsetzung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Aufgabe </a:t>
            </a:r>
            <a:r>
              <a:rPr lang="de-DE" sz="1400" b="1" dirty="0" smtClean="0">
                <a:solidFill>
                  <a:schemeClr val="bg1"/>
                </a:solidFill>
              </a:rPr>
              <a:t>des </a:t>
            </a:r>
            <a:r>
              <a:rPr lang="de-DE" sz="1400" b="1" dirty="0" smtClean="0">
                <a:solidFill>
                  <a:schemeClr val="bg1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2124075" y="1557338"/>
            <a:ext cx="70199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82563">
              <a:lnSpc>
                <a:spcPct val="150000"/>
              </a:lnSpc>
            </a:pPr>
            <a:r>
              <a:rPr lang="de-DE" sz="1800"/>
              <a:t>Begleitende Forschung und Entwicklung gemeinsam mit unseren</a:t>
            </a:r>
            <a:br>
              <a:rPr lang="de-DE" sz="1800"/>
            </a:br>
            <a:r>
              <a:rPr lang="de-DE" sz="1800"/>
              <a:t>Partnern:</a:t>
            </a:r>
          </a:p>
          <a:p>
            <a:pPr defTabSz="182563">
              <a:lnSpc>
                <a:spcPct val="150000"/>
              </a:lnSpc>
              <a:buFontTx/>
              <a:buChar char="•"/>
            </a:pPr>
            <a:endParaRPr lang="de-DE"/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Universität Siegen</a:t>
            </a:r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Fachhochschule Koblenz</a:t>
            </a:r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Handwerkskammer Koblenz</a:t>
            </a:r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FGK Höhr-Grenzhausen</a:t>
            </a:r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TZO Rheinbreitbach</a:t>
            </a:r>
          </a:p>
          <a:p>
            <a:pPr marL="358775" lvl="1" indent="-358775" defTabSz="182563">
              <a:lnSpc>
                <a:spcPct val="150000"/>
              </a:lnSpc>
              <a:buFontTx/>
              <a:buChar char="•"/>
            </a:pPr>
            <a:r>
              <a:rPr lang="de-DE"/>
              <a:t>Industrieunternehmen</a:t>
            </a:r>
          </a:p>
        </p:txBody>
      </p:sp>
      <p:sp>
        <p:nvSpPr>
          <p:cNvPr id="1028" name="Textfeld 4"/>
          <p:cNvSpPr txBox="1">
            <a:spLocks noChangeArrowheads="1"/>
          </p:cNvSpPr>
          <p:nvPr/>
        </p:nvSpPr>
        <p:spPr bwMode="auto">
          <a:xfrm>
            <a:off x="1908175" y="908050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Aufgabe </a:t>
            </a:r>
            <a:r>
              <a:rPr lang="de-DE" sz="2000" b="1" dirty="0" smtClean="0"/>
              <a:t>des </a:t>
            </a:r>
            <a:r>
              <a:rPr lang="de-DE" sz="2000" b="1" dirty="0"/>
              <a:t>TIME</a:t>
            </a:r>
          </a:p>
          <a:p>
            <a:r>
              <a:rPr lang="de-DE" sz="2000" b="1" dirty="0">
                <a:solidFill>
                  <a:srgbClr val="0033CC"/>
                </a:solidFill>
              </a:rPr>
              <a:t>Umsetzung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49834"/>
          <a:stretch>
            <a:fillRect/>
          </a:stretch>
        </p:blipFill>
        <p:spPr bwMode="auto">
          <a:xfrm>
            <a:off x="5715008" y="3143248"/>
            <a:ext cx="1063639" cy="68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Grafik 4" descr="logo_uni_siegen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14686"/>
            <a:ext cx="19954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071942"/>
            <a:ext cx="260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14874"/>
            <a:ext cx="1758932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4714875"/>
            <a:ext cx="928701" cy="61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 smtClean="0">
                <a:solidFill>
                  <a:schemeClr val="bg1"/>
                </a:solidFill>
              </a:rPr>
              <a:t>Aufgabe </a:t>
            </a:r>
            <a:r>
              <a:rPr lang="de-DE" sz="1400" b="1" dirty="0" smtClean="0">
                <a:solidFill>
                  <a:schemeClr val="bg1"/>
                </a:solidFill>
              </a:rPr>
              <a:t>des </a:t>
            </a:r>
            <a:r>
              <a:rPr lang="de-DE" sz="1400" b="1" dirty="0" smtClean="0">
                <a:solidFill>
                  <a:schemeClr val="bg1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7581900" y="2387600"/>
            <a:ext cx="1331913" cy="2428875"/>
          </a:xfrm>
          <a:prstGeom prst="rect">
            <a:avLst/>
          </a:prstGeom>
          <a:solidFill>
            <a:srgbClr val="3366FF">
              <a:alpha val="20000"/>
            </a:srgbClr>
          </a:solidFill>
          <a:ln w="0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algn="ctr" defTabSz="180975">
              <a:spcBef>
                <a:spcPct val="50000"/>
              </a:spcBef>
            </a:pPr>
            <a:r>
              <a:rPr lang="de-DE" sz="1100" b="1"/>
              <a:t>Aus- und Weiterbildung</a:t>
            </a:r>
          </a:p>
          <a:p>
            <a:pPr defTabSz="180975"/>
            <a:endParaRPr lang="de-DE" sz="1000" b="1"/>
          </a:p>
          <a:p>
            <a:pPr defTabSz="180975"/>
            <a:r>
              <a:rPr lang="de-DE" sz="1000" b="1"/>
              <a:t>Bildungsmodule für:</a:t>
            </a:r>
          </a:p>
          <a:p>
            <a:pPr defTabSz="180975"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Erstausbildung</a:t>
            </a:r>
          </a:p>
          <a:p>
            <a:pPr defTabSz="180975"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Meisterkurse</a:t>
            </a:r>
          </a:p>
          <a:p>
            <a:pPr defTabSz="180975"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Techniker</a:t>
            </a:r>
          </a:p>
          <a:p>
            <a:pPr defTabSz="180975"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Studierende</a:t>
            </a:r>
          </a:p>
          <a:p>
            <a:pPr defTabSz="180975">
              <a:spcBef>
                <a:spcPct val="50000"/>
              </a:spcBef>
            </a:pPr>
            <a:r>
              <a:rPr lang="de-DE" sz="1000" b="1"/>
              <a:t>Kursangebote</a:t>
            </a:r>
          </a:p>
          <a:p>
            <a:pPr defTabSz="180975"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Zertifizierter 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Abschluss (HWK)</a:t>
            </a:r>
          </a:p>
          <a:p>
            <a:pPr defTabSz="180975">
              <a:spcBef>
                <a:spcPct val="50000"/>
              </a:spcBef>
            </a:pPr>
            <a:r>
              <a:rPr lang="de-DE" sz="1000" b="1"/>
              <a:t>Firmenkolleg</a:t>
            </a:r>
            <a:endParaRPr lang="de-DE" sz="800" b="1">
              <a:solidFill>
                <a:srgbClr val="0033CC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965325" y="2381250"/>
            <a:ext cx="1255713" cy="2714625"/>
          </a:xfrm>
          <a:prstGeom prst="rect">
            <a:avLst/>
          </a:prstGeom>
          <a:solidFill>
            <a:srgbClr val="3366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100" b="1"/>
              <a:t>Simulation und Konstruktion </a:t>
            </a:r>
          </a:p>
          <a:p>
            <a:pPr>
              <a:spcBef>
                <a:spcPct val="50000"/>
              </a:spcBef>
            </a:pPr>
            <a:r>
              <a:rPr lang="de-DE" sz="1000" b="1"/>
              <a:t>Entwicklung von Prototypen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3D-CAD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MKS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FEM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Konstruktions-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methodik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Messtechnik  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(DMS)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Versuchsein-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richtungen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6275388" y="2381250"/>
            <a:ext cx="1255712" cy="3200400"/>
          </a:xfrm>
          <a:prstGeom prst="rect">
            <a:avLst/>
          </a:prstGeom>
          <a:solidFill>
            <a:srgbClr val="3366FF">
              <a:alpha val="20000"/>
            </a:srgbClr>
          </a:solidFill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100" b="1"/>
              <a:t>Projekte und Projektideen</a:t>
            </a:r>
          </a:p>
          <a:p>
            <a:pPr>
              <a:spcBef>
                <a:spcPct val="50000"/>
              </a:spcBef>
            </a:pPr>
            <a:r>
              <a:rPr lang="de-DE" sz="1000" b="1"/>
              <a:t>Bilaterale Projekte</a:t>
            </a:r>
          </a:p>
          <a:p>
            <a:pPr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Projektierung</a:t>
            </a:r>
          </a:p>
          <a:p>
            <a:pPr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Produkt-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optimierung</a:t>
            </a:r>
          </a:p>
          <a:p>
            <a:pPr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Prozess-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optimierung</a:t>
            </a:r>
          </a:p>
          <a:p>
            <a:pPr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Abfangen von 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Auslastungs-  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spitzen</a:t>
            </a:r>
          </a:p>
          <a:p>
            <a:pPr>
              <a:spcBef>
                <a:spcPct val="50000"/>
              </a:spcBef>
            </a:pPr>
            <a:r>
              <a:rPr lang="de-DE" sz="1000" b="1"/>
              <a:t>Projekte im Firmenverbund</a:t>
            </a:r>
          </a:p>
          <a:p>
            <a:pPr>
              <a:spcBef>
                <a:spcPct val="50000"/>
              </a:spcBef>
            </a:pPr>
            <a:r>
              <a:rPr lang="de-DE" sz="1000" b="1"/>
              <a:t>Öffentlich geförderte Projekte</a:t>
            </a:r>
          </a:p>
          <a:p>
            <a:pPr>
              <a:spcBef>
                <a:spcPct val="50000"/>
              </a:spcBef>
            </a:pPr>
            <a:r>
              <a:rPr lang="de-DE" sz="1000" b="1"/>
              <a:t>usw.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306763" y="2381250"/>
            <a:ext cx="1522412" cy="3976708"/>
          </a:xfrm>
          <a:prstGeom prst="rect">
            <a:avLst/>
          </a:prstGeom>
          <a:solidFill>
            <a:srgbClr val="3366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100" b="1" dirty="0"/>
              <a:t>Fertigung und Produktion</a:t>
            </a:r>
          </a:p>
          <a:p>
            <a:pPr>
              <a:spcBef>
                <a:spcPct val="50000"/>
              </a:spcBef>
            </a:pPr>
            <a:r>
              <a:rPr lang="de-DE" sz="1000" b="1" dirty="0"/>
              <a:t>Fertigung von Prototypen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 dirty="0">
                <a:solidFill>
                  <a:srgbClr val="0033CC"/>
                </a:solidFill>
              </a:rPr>
              <a:t> CNC-Bearbeitung </a:t>
            </a:r>
            <a:br>
              <a:rPr lang="de-DE" sz="1000" b="1" dirty="0">
                <a:solidFill>
                  <a:srgbClr val="0033CC"/>
                </a:solidFill>
              </a:rPr>
            </a:br>
            <a:r>
              <a:rPr lang="de-DE" sz="1000" b="1" dirty="0">
                <a:solidFill>
                  <a:srgbClr val="0033CC"/>
                </a:solidFill>
              </a:rPr>
              <a:t>  (spanend)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 dirty="0">
                <a:solidFill>
                  <a:srgbClr val="0033CC"/>
                </a:solidFill>
              </a:rPr>
              <a:t> CNC-Blech-</a:t>
            </a:r>
            <a:br>
              <a:rPr lang="de-DE" sz="1000" b="1" dirty="0">
                <a:solidFill>
                  <a:srgbClr val="0033CC"/>
                </a:solidFill>
              </a:rPr>
            </a:br>
            <a:r>
              <a:rPr lang="de-DE" sz="1000" b="1" dirty="0">
                <a:solidFill>
                  <a:srgbClr val="0033CC"/>
                </a:solidFill>
              </a:rPr>
              <a:t>  </a:t>
            </a:r>
            <a:r>
              <a:rPr lang="de-DE" sz="1000" b="1" dirty="0" err="1" smtClean="0">
                <a:solidFill>
                  <a:srgbClr val="0033CC"/>
                </a:solidFill>
              </a:rPr>
              <a:t>umformung</a:t>
            </a:r>
            <a:endParaRPr lang="de-DE" sz="1000" b="1" dirty="0" smtClean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de-DE" sz="10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de-DE" sz="1100" b="1" dirty="0" err="1"/>
              <a:t>Schweißtech-nisches</a:t>
            </a:r>
            <a:r>
              <a:rPr lang="de-DE" sz="1100" b="1" dirty="0"/>
              <a:t> Zentrum </a:t>
            </a:r>
          </a:p>
          <a:p>
            <a:pPr>
              <a:spcBef>
                <a:spcPct val="50000"/>
              </a:spcBef>
            </a:pPr>
            <a:r>
              <a:rPr lang="de-DE" sz="1000" b="1" dirty="0"/>
              <a:t>Werkstatt für Schweiß- und Verbindungstechnik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 dirty="0">
                <a:solidFill>
                  <a:srgbClr val="0033CC"/>
                </a:solidFill>
              </a:rPr>
              <a:t> Modernste </a:t>
            </a:r>
            <a:br>
              <a:rPr lang="de-DE" sz="1000" b="1" dirty="0">
                <a:solidFill>
                  <a:srgbClr val="0033CC"/>
                </a:solidFill>
              </a:rPr>
            </a:br>
            <a:r>
              <a:rPr lang="de-DE" sz="1000" b="1" dirty="0">
                <a:solidFill>
                  <a:srgbClr val="0033CC"/>
                </a:solidFill>
              </a:rPr>
              <a:t>  Schweißtechnik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 dirty="0">
                <a:solidFill>
                  <a:srgbClr val="0033CC"/>
                </a:solidFill>
              </a:rPr>
              <a:t> Automatisierungs-</a:t>
            </a:r>
            <a:br>
              <a:rPr lang="de-DE" sz="1000" b="1" dirty="0">
                <a:solidFill>
                  <a:srgbClr val="0033CC"/>
                </a:solidFill>
              </a:rPr>
            </a:br>
            <a:r>
              <a:rPr lang="de-DE" sz="1000" b="1" dirty="0">
                <a:solidFill>
                  <a:srgbClr val="0033CC"/>
                </a:solidFill>
              </a:rPr>
              <a:t>  </a:t>
            </a:r>
            <a:r>
              <a:rPr lang="de-DE" sz="1000" b="1" dirty="0" err="1">
                <a:solidFill>
                  <a:srgbClr val="0033CC"/>
                </a:solidFill>
              </a:rPr>
              <a:t>technik</a:t>
            </a:r>
            <a:endParaRPr lang="de-DE" sz="10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 dirty="0">
                <a:solidFill>
                  <a:srgbClr val="0033CC"/>
                </a:solidFill>
              </a:rPr>
              <a:t> Verbindungs-</a:t>
            </a:r>
            <a:br>
              <a:rPr lang="de-DE" sz="1000" b="1" dirty="0">
                <a:solidFill>
                  <a:srgbClr val="0033CC"/>
                </a:solidFill>
              </a:rPr>
            </a:br>
            <a:r>
              <a:rPr lang="de-DE" sz="1000" b="1" dirty="0">
                <a:solidFill>
                  <a:srgbClr val="0033CC"/>
                </a:solidFill>
              </a:rPr>
              <a:t>  </a:t>
            </a:r>
            <a:r>
              <a:rPr lang="de-DE" sz="1000" b="1" dirty="0" err="1">
                <a:solidFill>
                  <a:srgbClr val="0033CC"/>
                </a:solidFill>
              </a:rPr>
              <a:t>technik</a:t>
            </a:r>
            <a:endParaRPr lang="de-DE" sz="10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de-DE" sz="1000" b="1" dirty="0">
              <a:solidFill>
                <a:srgbClr val="0033CC"/>
              </a:solidFill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4914900" y="2381250"/>
            <a:ext cx="1258888" cy="3143250"/>
          </a:xfrm>
          <a:prstGeom prst="rect">
            <a:avLst/>
          </a:prstGeom>
          <a:solidFill>
            <a:srgbClr val="3366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de-DE" sz="1100" b="1"/>
              <a:t>Engineering</a:t>
            </a:r>
          </a:p>
          <a:p>
            <a:endParaRPr lang="de-DE" sz="1000"/>
          </a:p>
          <a:p>
            <a:endParaRPr lang="de-DE" sz="1000"/>
          </a:p>
          <a:p>
            <a:r>
              <a:rPr lang="de-DE" sz="1000" b="1"/>
              <a:t>Produkt-optimierung</a:t>
            </a:r>
          </a:p>
          <a:p>
            <a:endParaRPr lang="de-DE" sz="1000" b="1">
              <a:solidFill>
                <a:srgbClr val="0033CC"/>
              </a:solidFill>
            </a:endParaRPr>
          </a:p>
          <a:p>
            <a:r>
              <a:rPr lang="de-DE" sz="1000" b="1">
                <a:solidFill>
                  <a:srgbClr val="0033CC"/>
                </a:solidFill>
              </a:rPr>
              <a:t>Produktlayout</a:t>
            </a:r>
          </a:p>
          <a:p>
            <a:r>
              <a:rPr lang="de-DE" sz="1000" b="1">
                <a:solidFill>
                  <a:srgbClr val="0033CC"/>
                </a:solidFill>
              </a:rPr>
              <a:t>Produktplanung</a:t>
            </a:r>
          </a:p>
          <a:p>
            <a:r>
              <a:rPr lang="de-DE" sz="1000" b="1">
                <a:solidFill>
                  <a:srgbClr val="0033CC"/>
                </a:solidFill>
              </a:rPr>
              <a:t>Re-Design</a:t>
            </a:r>
          </a:p>
          <a:p>
            <a:endParaRPr lang="de-DE" sz="1000" b="1">
              <a:solidFill>
                <a:srgbClr val="0033CC"/>
              </a:solidFill>
            </a:endParaRPr>
          </a:p>
          <a:p>
            <a:r>
              <a:rPr lang="de-DE" sz="1000" b="1"/>
              <a:t>Prozess-optimierung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Optimierung der 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Fertigungs-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technik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Fabrikplanung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000" b="1">
                <a:solidFill>
                  <a:srgbClr val="0033CC"/>
                </a:solidFill>
              </a:rPr>
              <a:t> Ideen-</a:t>
            </a:r>
            <a:br>
              <a:rPr lang="de-DE" sz="1000" b="1">
                <a:solidFill>
                  <a:srgbClr val="0033CC"/>
                </a:solidFill>
              </a:rPr>
            </a:br>
            <a:r>
              <a:rPr lang="de-DE" sz="1000" b="1">
                <a:solidFill>
                  <a:srgbClr val="0033CC"/>
                </a:solidFill>
              </a:rPr>
              <a:t>  management</a:t>
            </a:r>
          </a:p>
        </p:txBody>
      </p:sp>
      <p:sp>
        <p:nvSpPr>
          <p:cNvPr id="7175" name="Line 20"/>
          <p:cNvSpPr>
            <a:spLocks noChangeShapeType="1"/>
          </p:cNvSpPr>
          <p:nvPr/>
        </p:nvSpPr>
        <p:spPr bwMode="auto">
          <a:xfrm flipH="1" flipV="1">
            <a:off x="2649538" y="1595438"/>
            <a:ext cx="199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6" name="Line 22"/>
          <p:cNvSpPr>
            <a:spLocks noChangeShapeType="1"/>
          </p:cNvSpPr>
          <p:nvPr/>
        </p:nvSpPr>
        <p:spPr bwMode="auto">
          <a:xfrm flipH="1">
            <a:off x="6359525" y="1595438"/>
            <a:ext cx="188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5476875" y="1819275"/>
            <a:ext cx="0" cy="56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78" name="Line 24"/>
          <p:cNvSpPr>
            <a:spLocks noChangeShapeType="1"/>
          </p:cNvSpPr>
          <p:nvPr/>
        </p:nvSpPr>
        <p:spPr bwMode="auto">
          <a:xfrm>
            <a:off x="8243888" y="1595438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79" name="Line 27"/>
          <p:cNvSpPr>
            <a:spLocks noChangeShapeType="1"/>
          </p:cNvSpPr>
          <p:nvPr/>
        </p:nvSpPr>
        <p:spPr bwMode="auto">
          <a:xfrm>
            <a:off x="6900863" y="1595438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4681538" y="1428750"/>
            <a:ext cx="1655762" cy="276225"/>
          </a:xfrm>
          <a:prstGeom prst="rect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200" b="1"/>
              <a:t>Geschäftsführung</a:t>
            </a:r>
            <a:endParaRPr lang="de-DE" sz="900" b="1"/>
          </a:p>
        </p:txBody>
      </p:sp>
      <p:sp>
        <p:nvSpPr>
          <p:cNvPr id="7181" name="Line 24"/>
          <p:cNvSpPr>
            <a:spLocks noChangeShapeType="1"/>
          </p:cNvSpPr>
          <p:nvPr/>
        </p:nvSpPr>
        <p:spPr bwMode="auto">
          <a:xfrm>
            <a:off x="4071938" y="1593850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2643188" y="1593850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183" name="Textfeld 16"/>
          <p:cNvSpPr txBox="1">
            <a:spLocks noChangeArrowheads="1"/>
          </p:cNvSpPr>
          <p:nvPr/>
        </p:nvSpPr>
        <p:spPr bwMode="auto">
          <a:xfrm>
            <a:off x="1908175" y="90805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Organisation der TIME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240114"/>
            <a:ext cx="18549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TIME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b="1" dirty="0">
                <a:solidFill>
                  <a:schemeClr val="bg1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24075" y="1700213"/>
            <a:ext cx="589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Strukturanalyse eines Drehmomentschraubergehäuses</a:t>
            </a:r>
            <a:r>
              <a:rPr lang="de-DE" sz="180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2291" name="Rectangle 33"/>
          <p:cNvSpPr>
            <a:spLocks noChangeArrowheads="1"/>
          </p:cNvSpPr>
          <p:nvPr/>
        </p:nvSpPr>
        <p:spPr bwMode="auto">
          <a:xfrm>
            <a:off x="2227263" y="4502150"/>
            <a:ext cx="1839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de-DE">
                <a:cs typeface="Arial" charset="0"/>
              </a:rPr>
              <a:t>Randbedingungen</a:t>
            </a:r>
          </a:p>
        </p:txBody>
      </p:sp>
      <p:pic>
        <p:nvPicPr>
          <p:cNvPr id="12292" name="Picture 11" descr="C:\Dokumente und Einstellungen\judith\Anwendungsdaten\Ansys\v110\Simulationsbericht\Simulationsbericht_Dateien\Figure0007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290"/>
          <a:stretch>
            <a:fillRect/>
          </a:stretch>
        </p:blipFill>
        <p:spPr bwMode="auto">
          <a:xfrm>
            <a:off x="5357813" y="2000250"/>
            <a:ext cx="33305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5176838" y="5100638"/>
            <a:ext cx="3752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>
                <a:cs typeface="Arial" charset="0"/>
              </a:rPr>
              <a:t>Berechnungsergebnis für das Gehäuse</a:t>
            </a:r>
          </a:p>
        </p:txBody>
      </p:sp>
      <p:pic>
        <p:nvPicPr>
          <p:cNvPr id="12294" name="Picture 20" descr="Kräfte_am_Bauteil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9925" y="2117725"/>
            <a:ext cx="3489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057"/>
          <p:cNvSpPr txBox="1">
            <a:spLocks noChangeArrowheads="1"/>
          </p:cNvSpPr>
          <p:nvPr/>
        </p:nvSpPr>
        <p:spPr bwMode="auto">
          <a:xfrm>
            <a:off x="2124075" y="5643563"/>
            <a:ext cx="6948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563" eaLnBrk="1" hangingPunct="1"/>
            <a:r>
              <a:rPr lang="de-DE"/>
              <a:t>Ergebnis: 			</a:t>
            </a:r>
            <a:r>
              <a:rPr lang="de-DE">
                <a:sym typeface="Wingdings" pitchFamily="2" charset="2"/>
              </a:rPr>
              <a:t>	</a:t>
            </a:r>
            <a:r>
              <a:rPr lang="de-DE"/>
              <a:t>Geometriemodifikationen ausgewählter Komponenten 										zur Reduktion	der Beanspruchungen</a:t>
            </a:r>
          </a:p>
        </p:txBody>
      </p:sp>
      <p:pic>
        <p:nvPicPr>
          <p:cNvPr id="12296" name="Picture 1024"/>
          <p:cNvPicPr>
            <a:picLocks noChangeAspect="1" noChangeArrowheads="1"/>
          </p:cNvPicPr>
          <p:nvPr/>
        </p:nvPicPr>
        <p:blipFill>
          <a:blip r:embed="rId4"/>
          <a:srcRect l="59007" b="70000"/>
          <a:stretch>
            <a:fillRect/>
          </a:stretch>
        </p:blipFill>
        <p:spPr bwMode="auto">
          <a:xfrm>
            <a:off x="-32" y="0"/>
            <a:ext cx="17780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feld 10"/>
          <p:cNvSpPr txBox="1">
            <a:spLocks noChangeArrowheads="1"/>
          </p:cNvSpPr>
          <p:nvPr/>
        </p:nvSpPr>
        <p:spPr bwMode="auto">
          <a:xfrm>
            <a:off x="1908175" y="908050"/>
            <a:ext cx="709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/>
              <a:t>Schwerpunktthemen </a:t>
            </a:r>
            <a:r>
              <a:rPr lang="de-DE" sz="2000"/>
              <a:t>-</a:t>
            </a:r>
            <a:r>
              <a:rPr lang="de-DE" sz="2000" b="1"/>
              <a:t> </a:t>
            </a:r>
            <a:r>
              <a:rPr lang="de-DE" sz="2000"/>
              <a:t>Simulation und Konstruktion</a:t>
            </a:r>
          </a:p>
          <a:p>
            <a:r>
              <a:rPr lang="de-DE" sz="2000" b="1">
                <a:solidFill>
                  <a:srgbClr val="3333CC"/>
                </a:solidFill>
              </a:rPr>
              <a:t>Anwendungsbeispiel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>
                <a:solidFill>
                  <a:schemeClr val="bg1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feld 6"/>
          <p:cNvSpPr txBox="1">
            <a:spLocks noChangeArrowheads="1"/>
          </p:cNvSpPr>
          <p:nvPr/>
        </p:nvSpPr>
        <p:spPr bwMode="auto">
          <a:xfrm>
            <a:off x="1908175" y="908050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/>
              <a:t>Schwerpunktthemen </a:t>
            </a:r>
            <a:r>
              <a:rPr lang="de-DE" sz="2000" dirty="0"/>
              <a:t>-</a:t>
            </a:r>
            <a:r>
              <a:rPr lang="de-DE" sz="2000" b="1" dirty="0"/>
              <a:t> </a:t>
            </a:r>
            <a:r>
              <a:rPr lang="de-DE" sz="2000" dirty="0"/>
              <a:t>Fertigung und Produktion </a:t>
            </a:r>
            <a:r>
              <a:rPr lang="de-DE" sz="2000" b="1" dirty="0" smtClean="0">
                <a:solidFill>
                  <a:srgbClr val="3333CC"/>
                </a:solidFill>
              </a:rPr>
              <a:t>Anwendungsbeispiel Fertigungstechnik</a:t>
            </a:r>
            <a:endParaRPr lang="de-DE" sz="2000" b="1" dirty="0">
              <a:solidFill>
                <a:srgbClr val="3333CC"/>
              </a:solidFill>
            </a:endParaRP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2124075" y="1700213"/>
            <a:ext cx="573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Nahtlose Eckgestaltung von Metallfassadenelementen</a:t>
            </a:r>
            <a:endParaRPr lang="de-DE" sz="1800">
              <a:solidFill>
                <a:srgbClr val="3333CC"/>
              </a:solidFill>
            </a:endParaRPr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4670425" y="5289550"/>
            <a:ext cx="4402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>
                <a:cs typeface="Arial" charset="0"/>
              </a:rPr>
              <a:t>Numerische Simulation des Umformprozesses</a:t>
            </a:r>
          </a:p>
        </p:txBody>
      </p:sp>
      <p:sp>
        <p:nvSpPr>
          <p:cNvPr id="2055" name="Text Box 1057"/>
          <p:cNvSpPr txBox="1">
            <a:spLocks noChangeArrowheads="1"/>
          </p:cNvSpPr>
          <p:nvPr/>
        </p:nvSpPr>
        <p:spPr bwMode="auto">
          <a:xfrm>
            <a:off x="2124075" y="5643563"/>
            <a:ext cx="6948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563" eaLnBrk="1" hangingPunct="1"/>
            <a:r>
              <a:rPr lang="de-DE"/>
              <a:t>Ergebnis: 			</a:t>
            </a:r>
            <a:r>
              <a:rPr lang="de-DE">
                <a:sym typeface="Wingdings" pitchFamily="2" charset="2"/>
              </a:rPr>
              <a:t>	</a:t>
            </a:r>
            <a:r>
              <a:rPr lang="de-DE"/>
              <a:t>Substitution des Schweißprozesses durch einen 													Umformprozess</a:t>
            </a:r>
          </a:p>
        </p:txBody>
      </p:sp>
      <p:sp>
        <p:nvSpPr>
          <p:cNvPr id="14" name="AutoShape 7"/>
          <p:cNvSpPr>
            <a:spLocks noChangeAspect="1" noChangeArrowheads="1"/>
          </p:cNvSpPr>
          <p:nvPr/>
        </p:nvSpPr>
        <p:spPr bwMode="auto">
          <a:xfrm>
            <a:off x="4857750" y="2263775"/>
            <a:ext cx="1073150" cy="177800"/>
          </a:xfrm>
          <a:prstGeom prst="rightArrow">
            <a:avLst>
              <a:gd name="adj1" fmla="val 31000"/>
              <a:gd name="adj2" fmla="val 244307"/>
            </a:avLst>
          </a:prstGeom>
          <a:solidFill>
            <a:srgbClr val="3333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1095" y="33338"/>
          <a:ext cx="2060575" cy="571500"/>
        </p:xfrm>
        <a:graphic>
          <a:graphicData uri="http://schemas.openxmlformats.org/presentationml/2006/ole">
            <p:oleObj spid="_x0000_s2050" name="Bilddokument" r:id="rId3" imgW="5136120" imgH="1427040" progId="">
              <p:embed/>
            </p:oleObj>
          </a:graphicData>
        </a:graphic>
      </p:graphicFrame>
      <p:pic>
        <p:nvPicPr>
          <p:cNvPr id="2057" name="Picture 3" descr="C:\Abaqus_Daten\AMS_TIME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745" t="1846" r="3723" b="923"/>
          <a:stretch>
            <a:fillRect/>
          </a:stretch>
        </p:blipFill>
        <p:spPr bwMode="auto">
          <a:xfrm>
            <a:off x="6429375" y="3598863"/>
            <a:ext cx="2055813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" descr="C:\Hauptrechner-TTA\Logos\Poster Zuliefermarkt\Uni\Tiefziehblech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5088" y="2120900"/>
            <a:ext cx="20859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" descr="C:\Abaqus_Daten\6_5_1\blech walze los.t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17348" r="4626" b="6845"/>
          <a:stretch>
            <a:fillRect/>
          </a:stretch>
        </p:blipFill>
        <p:spPr bwMode="auto">
          <a:xfrm>
            <a:off x="2000250" y="3452813"/>
            <a:ext cx="23209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08" t="22884" r="13583" b="14764"/>
          <a:stretch>
            <a:fillRect/>
          </a:stretch>
        </p:blipFill>
        <p:spPr bwMode="auto">
          <a:xfrm>
            <a:off x="4494213" y="3790950"/>
            <a:ext cx="16652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" descr="C:\Hauptrechner-TTA\Logos\Poster Zuliefermarkt\Uni\Blechteil_offen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120900"/>
            <a:ext cx="21447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1240114"/>
            <a:ext cx="18165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Zu meiner Person</a:t>
            </a:r>
          </a:p>
          <a:p>
            <a:pPr>
              <a:tabLst>
                <a:tab pos="174625" algn="l"/>
              </a:tabLst>
            </a:pPr>
            <a:endParaRPr lang="de-DE" sz="1400" b="1" dirty="0" smtClean="0">
              <a:solidFill>
                <a:schemeClr val="bg1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Aufgabe </a:t>
            </a:r>
            <a:r>
              <a:rPr lang="de-DE" sz="1400" dirty="0" smtClean="0">
                <a:solidFill>
                  <a:srgbClr val="B2B2B2"/>
                </a:solidFill>
              </a:rPr>
              <a:t>des </a:t>
            </a:r>
            <a:r>
              <a:rPr lang="de-DE" sz="1400" dirty="0" smtClean="0">
                <a:solidFill>
                  <a:srgbClr val="B2B2B2"/>
                </a:solidFill>
              </a:rPr>
              <a:t>TIME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Organisation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Schwerpunktthemen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Simulation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Konstruktion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</a:t>
            </a:r>
            <a:r>
              <a:rPr lang="de-DE" sz="1400" dirty="0">
                <a:solidFill>
                  <a:schemeClr val="bg1"/>
                </a:solidFill>
              </a:rPr>
              <a:t>Fertigung und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chemeClr val="bg1"/>
                </a:solidFill>
              </a:rPr>
              <a:t>	Produktion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Engineering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Projekte</a:t>
            </a:r>
          </a:p>
          <a:p>
            <a:pPr>
              <a:buFont typeface="Arial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</a:t>
            </a:r>
            <a:r>
              <a:rPr lang="de-DE" sz="1400" dirty="0">
                <a:solidFill>
                  <a:srgbClr val="B2B2B2"/>
                </a:solidFill>
              </a:rPr>
              <a:t>	Aus- und Weiter-</a:t>
            </a: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  	</a:t>
            </a:r>
            <a:r>
              <a:rPr lang="de-DE" sz="1400" dirty="0" err="1">
                <a:solidFill>
                  <a:srgbClr val="B2B2B2"/>
                </a:solidFill>
              </a:rPr>
              <a:t>bildung</a:t>
            </a: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endParaRPr lang="de-DE" sz="1400" dirty="0" smtClean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TIME und </a:t>
            </a:r>
            <a:r>
              <a:rPr lang="de-DE" sz="1400" dirty="0" err="1" smtClean="0">
                <a:solidFill>
                  <a:srgbClr val="B2B2B2"/>
                </a:solidFill>
              </a:rPr>
              <a:t>Effnet</a:t>
            </a:r>
            <a:endParaRPr lang="de-DE" sz="1400" dirty="0" smtClean="0">
              <a:solidFill>
                <a:srgbClr val="B2B2B2"/>
              </a:solidFill>
            </a:endParaRP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Beispiele</a:t>
            </a:r>
          </a:p>
          <a:p>
            <a:pPr>
              <a:buFont typeface="Arial" pitchFamily="34" charset="0"/>
              <a:buChar char="•"/>
              <a:tabLst>
                <a:tab pos="174625" algn="l"/>
              </a:tabLst>
            </a:pPr>
            <a:r>
              <a:rPr lang="de-DE" sz="1400" dirty="0" smtClean="0">
                <a:solidFill>
                  <a:srgbClr val="B2B2B2"/>
                </a:solidFill>
              </a:rPr>
              <a:t>   Einbringung ins</a:t>
            </a:r>
            <a:br>
              <a:rPr lang="de-DE" sz="1400" dirty="0" smtClean="0">
                <a:solidFill>
                  <a:srgbClr val="B2B2B2"/>
                </a:solidFill>
              </a:rPr>
            </a:br>
            <a:r>
              <a:rPr lang="de-DE" sz="1400" dirty="0" smtClean="0">
                <a:solidFill>
                  <a:srgbClr val="B2B2B2"/>
                </a:solidFill>
              </a:rPr>
              <a:t>	 Netzwerk</a:t>
            </a:r>
          </a:p>
          <a:p>
            <a:pPr>
              <a:tabLst>
                <a:tab pos="174625" algn="l"/>
              </a:tabLst>
            </a:pPr>
            <a:endParaRPr lang="de-DE" sz="1400" dirty="0">
              <a:solidFill>
                <a:srgbClr val="B2B2B2"/>
              </a:solidFill>
            </a:endParaRPr>
          </a:p>
          <a:p>
            <a:pPr>
              <a:tabLst>
                <a:tab pos="174625" algn="l"/>
              </a:tabLst>
            </a:pPr>
            <a:r>
              <a:rPr lang="de-DE" sz="1400" dirty="0">
                <a:solidFill>
                  <a:srgbClr val="B2B2B2"/>
                </a:solidFill>
              </a:rPr>
              <a:t>Kontakt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T_Powerpointvorlage_2002">
  <a:themeElements>
    <a:clrScheme name="">
      <a:dk1>
        <a:srgbClr val="000000"/>
      </a:dk1>
      <a:lt1>
        <a:srgbClr val="FFFFFF"/>
      </a:lt1>
      <a:dk2>
        <a:srgbClr val="000099"/>
      </a:dk2>
      <a:lt2>
        <a:srgbClr val="F78B09"/>
      </a:lt2>
      <a:accent1>
        <a:srgbClr val="FF0000"/>
      </a:accent1>
      <a:accent2>
        <a:srgbClr val="FF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00"/>
      </a:accent6>
      <a:hlink>
        <a:srgbClr val="009900"/>
      </a:hlink>
      <a:folHlink>
        <a:srgbClr val="0099FF"/>
      </a:folHlink>
    </a:clrScheme>
    <a:fontScheme name="TLT_Powerpointvorlage_2002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LT_Powerpointvorlage_2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_Powerpointvorlage_20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_Powerpointvorlage_20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_Powerpointvorlage_20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_Powerpointvorlage_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_Powerpointvorlage_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_Powerpointvorlage_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TLT_Powerpointvorlage_2002</Template>
  <TotalTime>0</TotalTime>
  <Words>1027</Words>
  <Application>Microsoft Office PowerPoint</Application>
  <PresentationFormat>Bildschirmpräsentation (4:3)</PresentationFormat>
  <Paragraphs>965</Paragraphs>
  <Slides>32</Slides>
  <Notes>0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TLT_Powerpointvorlage_2002</vt:lpstr>
      <vt:lpstr>Bilddokument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ThyssenKrupp Laser-Technik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polzin</dc:creator>
  <cp:lastModifiedBy>Admin</cp:lastModifiedBy>
  <cp:revision>245</cp:revision>
  <cp:lastPrinted>2001-03-14T14:56:09Z</cp:lastPrinted>
  <dcterms:created xsi:type="dcterms:W3CDTF">2005-01-02T09:56:06Z</dcterms:created>
  <dcterms:modified xsi:type="dcterms:W3CDTF">2010-05-17T09:29:52Z</dcterms:modified>
</cp:coreProperties>
</file>