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40" r:id="rId3"/>
    <p:sldId id="341" r:id="rId4"/>
    <p:sldId id="348" r:id="rId5"/>
    <p:sldId id="349" r:id="rId6"/>
    <p:sldId id="350" r:id="rId7"/>
    <p:sldId id="351" r:id="rId8"/>
    <p:sldId id="353" r:id="rId9"/>
    <p:sldId id="354" r:id="rId10"/>
    <p:sldId id="352" r:id="rId11"/>
    <p:sldId id="355" r:id="rId12"/>
    <p:sldId id="356" r:id="rId13"/>
    <p:sldId id="365" r:id="rId14"/>
    <p:sldId id="357" r:id="rId15"/>
    <p:sldId id="358" r:id="rId16"/>
    <p:sldId id="360" r:id="rId17"/>
    <p:sldId id="361" r:id="rId18"/>
    <p:sldId id="359" r:id="rId19"/>
    <p:sldId id="363" r:id="rId20"/>
    <p:sldId id="362" r:id="rId21"/>
    <p:sldId id="346" r:id="rId22"/>
    <p:sldId id="347" r:id="rId23"/>
    <p:sldId id="364" r:id="rId2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90929"/>
  </p:normalViewPr>
  <p:slideViewPr>
    <p:cSldViewPr>
      <p:cViewPr>
        <p:scale>
          <a:sx n="100" d="100"/>
          <a:sy n="100" d="100"/>
        </p:scale>
        <p:origin x="-72" y="1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"% der Personen über 14 Jahren"</c:v>
          </c:tx>
          <c:spPr>
            <a:solidFill>
              <a:schemeClr val="accent6">
                <a:lumMod val="60000"/>
                <a:lumOff val="40000"/>
              </a:schemeClr>
            </a:solidFill>
            <a:ln w="28575">
              <a:noFill/>
            </a:ln>
          </c:spPr>
          <c:invertIfNegative val="0"/>
          <c:cat>
            <c:numRef>
              <c:f>Tabelle1!$A$2:$A$17</c:f>
              <c:numCache>
                <c:formatCode>General</c:formatCode>
                <c:ptCount val="16"/>
                <c:pt idx="0">
                  <c:v>1997</c:v>
                </c:pt>
                <c:pt idx="3">
                  <c:v>2000</c:v>
                </c:pt>
                <c:pt idx="6">
                  <c:v>2003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</c:numCache>
            </c:numRef>
          </c:cat>
          <c:val>
            <c:numRef>
              <c:f>Tabelle1!$B$2:$B$17</c:f>
              <c:numCache>
                <c:formatCode>General</c:formatCode>
                <c:ptCount val="16"/>
                <c:pt idx="0" formatCode="0.00%">
                  <c:v>6.5000000000000002E-2</c:v>
                </c:pt>
                <c:pt idx="3" formatCode="0.00%">
                  <c:v>0.28599999999999998</c:v>
                </c:pt>
                <c:pt idx="6" formatCode="0.00%">
                  <c:v>0.53500000000000003</c:v>
                </c:pt>
                <c:pt idx="9" formatCode="0.00%">
                  <c:v>0.59499999999999997</c:v>
                </c:pt>
                <c:pt idx="10" formatCode="0.00%">
                  <c:v>0.627</c:v>
                </c:pt>
                <c:pt idx="11" formatCode="0.00%">
                  <c:v>0.65800000000000003</c:v>
                </c:pt>
                <c:pt idx="12" formatCode="0.00%">
                  <c:v>0.67100000000000004</c:v>
                </c:pt>
                <c:pt idx="13" formatCode="0.00%">
                  <c:v>0.69399999999999995</c:v>
                </c:pt>
                <c:pt idx="14" formatCode="0.00%">
                  <c:v>0.73299999999999998</c:v>
                </c:pt>
                <c:pt idx="15" formatCode="0.00%">
                  <c:v>0.75900000000000001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37856"/>
        <c:axId val="38139008"/>
      </c:barChart>
      <c:catAx>
        <c:axId val="38137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2700000"/>
          <a:lstStyle/>
          <a:p>
            <a:pPr>
              <a:defRPr sz="1800" baseline="0"/>
            </a:pPr>
            <a:endParaRPr lang="de-DE"/>
          </a:p>
        </c:txPr>
        <c:crossAx val="38139008"/>
        <c:crosses val="autoZero"/>
        <c:auto val="1"/>
        <c:lblAlgn val="ctr"/>
        <c:lblOffset val="100"/>
        <c:noMultiLvlLbl val="0"/>
      </c:catAx>
      <c:valAx>
        <c:axId val="381390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de-DE"/>
          </a:p>
        </c:txPr>
        <c:crossAx val="3813785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6289EF-CFD8-482E-AC3C-D36BCE1531C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880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653E7-8D1F-48DF-9970-69630EDC314E}" type="slidenum">
              <a:rPr lang="de-DE"/>
              <a:pPr/>
              <a:t>1</a:t>
            </a:fld>
            <a:endParaRPr lang="de-DE"/>
          </a:p>
        </p:txBody>
      </p:sp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5363" name="Foliennummernplatzhalter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59E0A55-F008-4A33-A3DF-D40C1C71E2E9}" type="slidenum">
              <a:rPr lang="de-DE" sz="1200">
                <a:latin typeface="+mn-lt"/>
              </a:rPr>
              <a:pPr algn="r">
                <a:defRPr/>
              </a:pPr>
              <a:t>1</a:t>
            </a:fld>
            <a:endParaRPr lang="de-DE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/>
          </p:cNvSpPr>
          <p:nvPr>
            <p:ph type="body" idx="1"/>
          </p:nvPr>
        </p:nvSpPr>
        <p:spPr bwMode="auto">
          <a:xfrm>
            <a:off x="906357" y="3877593"/>
            <a:ext cx="5653715" cy="52718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536" tIns="45457" rIns="92536" bIns="45457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194563" name="Rectangle 3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635125" y="315913"/>
            <a:ext cx="4657725" cy="3494087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D06B41-BCEF-494C-B828-5F9D7841018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1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93D5B1-4110-4D50-B03A-E4A180D1BB1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0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53250" y="76200"/>
            <a:ext cx="2038350" cy="6400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76200"/>
            <a:ext cx="5962650" cy="64008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0D6DCE-4B5A-4626-9F35-A8CB611B6F6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2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76200"/>
            <a:ext cx="8001000" cy="1066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838200" y="1524000"/>
            <a:ext cx="4000500" cy="4953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991100" y="1524000"/>
            <a:ext cx="4000500" cy="49530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49A8378D-71AE-47DD-A690-990620DC243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6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A4FB0B-F9CB-4062-B2EB-4F5B4E35691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7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71A39B-DAB0-4614-ACB1-9CBCB211DDF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5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40005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40005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498E9F-838F-4A0A-9A43-50E155CD0C5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9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E4A4AC-12B9-4AE8-A9C0-7109750D158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0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385072-264F-4E13-8A59-F21458F9521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1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2E826F-CF36-45D3-8DFB-97723BE8355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4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8C5672-B5D9-47F5-8B41-7D3B35428FD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7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CDA12F-9F25-4793-82F4-9096A760466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1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24000"/>
            <a:ext cx="8153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Klicken Sie, um die Formate des Vorlagentextes zu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E818F70A-A1C8-4323-B92F-5F9108889372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791200"/>
            <a:ext cx="6858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37" name="Picture 13" descr="S:\Öffentlichkeit\Sonne rot schmal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:\Zentrale Daten\logo\Logo.GI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096000"/>
            <a:ext cx="614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hyperlink" Target="https://olat.vcrp.de/olat/url/BusinessGroup/99129764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28194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4400" dirty="0"/>
              <a:t>Erfahrungsbericht</a:t>
            </a:r>
            <a:br>
              <a:rPr lang="de-DE" sz="4400" dirty="0"/>
            </a:br>
            <a:r>
              <a:rPr lang="de-DE" sz="4400" dirty="0"/>
              <a:t>Virtuelle Solar Seminare</a:t>
            </a:r>
            <a:endParaRPr lang="de-DE" sz="4400" b="1" dirty="0"/>
          </a:p>
        </p:txBody>
      </p:sp>
      <p:sp>
        <p:nvSpPr>
          <p:cNvPr id="11267" name="Untertitel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800" dirty="0"/>
              <a:t>Durchführung </a:t>
            </a:r>
            <a:r>
              <a:rPr lang="de-DE" sz="2800" dirty="0" smtClean="0"/>
              <a:t>von Informationsveranstaltungen im Internet</a:t>
            </a:r>
            <a:endParaRPr lang="de-DE" sz="2800" dirty="0"/>
          </a:p>
          <a:p>
            <a:pPr>
              <a:lnSpc>
                <a:spcPct val="80000"/>
              </a:lnSpc>
            </a:pPr>
            <a:r>
              <a:rPr lang="de-DE" sz="2800" dirty="0"/>
              <a:t>Matthias Gebauer</a:t>
            </a:r>
          </a:p>
        </p:txBody>
      </p:sp>
      <p:pic>
        <p:nvPicPr>
          <p:cNvPr id="11268" name="Picture 4" descr="LOGO Solarverein Trier mitte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92696"/>
            <a:ext cx="1512168" cy="159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:\PROJEKTE\SolarZentrum\Logo KZ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618" y="1196752"/>
            <a:ext cx="3169547" cy="936104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14" name="Picture 2" descr="LZ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778887"/>
            <a:ext cx="2776984" cy="87988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15" name="Picture 3" descr="EART_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78887"/>
            <a:ext cx="1843383" cy="87988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16" name="Picture 4" descr="Logo uhr 400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765005"/>
            <a:ext cx="1201738" cy="893763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Erweiterte Vortragstechniken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Alle Möglichkeiten des Internets (Video, Simulation, Software-Sharing …)</a:t>
            </a:r>
          </a:p>
          <a:p>
            <a:pPr marL="0" indent="0">
              <a:buNone/>
            </a:pPr>
            <a:r>
              <a:rPr lang="de-DE" b="1" dirty="0" smtClean="0"/>
              <a:t>Ziel Interaktion</a:t>
            </a:r>
          </a:p>
          <a:p>
            <a:r>
              <a:rPr lang="de-DE" dirty="0" smtClean="0"/>
              <a:t>Polls / Umfragen</a:t>
            </a:r>
          </a:p>
          <a:p>
            <a:r>
              <a:rPr lang="de-DE" dirty="0" smtClean="0"/>
              <a:t>Gemeinsame Whiteboard-Nutzung</a:t>
            </a:r>
            <a:br>
              <a:rPr lang="de-DE" dirty="0" smtClean="0"/>
            </a:br>
            <a:r>
              <a:rPr lang="de-DE" dirty="0" smtClean="0"/>
              <a:t>(Stimmungs-Uff)</a:t>
            </a:r>
          </a:p>
          <a:p>
            <a:r>
              <a:rPr lang="de-DE" dirty="0" smtClean="0"/>
              <a:t>Handzeichen, Tempo-Abfrage</a:t>
            </a:r>
          </a:p>
          <a:p>
            <a:r>
              <a:rPr lang="de-DE" dirty="0" smtClean="0"/>
              <a:t>Gruppenräume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8426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Entwicklung der Systeme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Professionelle Konferenz-Systeme</a:t>
            </a:r>
          </a:p>
          <a:p>
            <a:r>
              <a:rPr lang="de-DE" dirty="0" smtClean="0"/>
              <a:t>Computer Fernsteuerung und –</a:t>
            </a:r>
            <a:r>
              <a:rPr lang="de-DE" dirty="0" err="1" smtClean="0"/>
              <a:t>wartung</a:t>
            </a:r>
            <a:endParaRPr lang="de-DE" dirty="0" smtClean="0"/>
          </a:p>
          <a:p>
            <a:r>
              <a:rPr lang="de-DE" dirty="0" smtClean="0"/>
              <a:t>E-Learning-Systeme</a:t>
            </a:r>
          </a:p>
          <a:p>
            <a:endParaRPr lang="de-DE" dirty="0" smtClean="0"/>
          </a:p>
          <a:p>
            <a:r>
              <a:rPr lang="de-DE" dirty="0" smtClean="0"/>
              <a:t>12 Systeme untersucht und getestet</a:t>
            </a:r>
          </a:p>
          <a:p>
            <a:r>
              <a:rPr lang="de-DE" dirty="0" smtClean="0"/>
              <a:t>Laufende Weiterentwicklung</a:t>
            </a:r>
          </a:p>
          <a:p>
            <a:r>
              <a:rPr lang="de-DE" dirty="0" smtClean="0"/>
              <a:t>Oftmals Bananen-Software</a:t>
            </a:r>
          </a:p>
          <a:p>
            <a:r>
              <a:rPr lang="de-DE" dirty="0" smtClean="0"/>
              <a:t>Kein System „fehlerfrei“!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181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Einzelne Systeme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Cisco </a:t>
            </a:r>
            <a:r>
              <a:rPr lang="de-DE" dirty="0" err="1" smtClean="0"/>
              <a:t>WebEx</a:t>
            </a:r>
            <a:r>
              <a:rPr lang="de-DE" dirty="0" smtClean="0"/>
              <a:t> – der Profi</a:t>
            </a:r>
          </a:p>
          <a:p>
            <a:r>
              <a:rPr lang="de-DE" dirty="0" smtClean="0"/>
              <a:t>Adobe Connect – das Flexible</a:t>
            </a:r>
          </a:p>
          <a:p>
            <a:r>
              <a:rPr lang="de-DE" dirty="0" smtClean="0"/>
              <a:t>Citrix </a:t>
            </a:r>
            <a:r>
              <a:rPr lang="de-DE" dirty="0" err="1" smtClean="0"/>
              <a:t>GoToMeeting</a:t>
            </a:r>
            <a:r>
              <a:rPr lang="de-DE" dirty="0" smtClean="0"/>
              <a:t> – die Fernbedienung</a:t>
            </a:r>
          </a:p>
          <a:p>
            <a:r>
              <a:rPr lang="de-DE" dirty="0" smtClean="0"/>
              <a:t>Apache </a:t>
            </a:r>
            <a:r>
              <a:rPr lang="de-DE" dirty="0" err="1" smtClean="0"/>
              <a:t>OpenMeetings</a:t>
            </a:r>
            <a:r>
              <a:rPr lang="de-DE" dirty="0" smtClean="0"/>
              <a:t> – </a:t>
            </a:r>
            <a:r>
              <a:rPr lang="de-DE" dirty="0" err="1" smtClean="0"/>
              <a:t>OpenSource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Unterschiedliche Pakete, Angebote </a:t>
            </a:r>
            <a:br>
              <a:rPr lang="de-DE" dirty="0" smtClean="0"/>
            </a:br>
            <a:r>
              <a:rPr lang="de-DE" dirty="0" smtClean="0"/>
              <a:t>und Anbieter</a:t>
            </a:r>
          </a:p>
          <a:p>
            <a:r>
              <a:rPr lang="de-DE" dirty="0" smtClean="0"/>
              <a:t>Meist 1 Monat kostenlos zum Testen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0882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Poll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Vorbereitung</a:t>
            </a:r>
          </a:p>
          <a:p>
            <a:r>
              <a:rPr lang="de-DE" dirty="0" smtClean="0"/>
              <a:t>Fragenarten</a:t>
            </a:r>
          </a:p>
          <a:p>
            <a:r>
              <a:rPr lang="de-DE" dirty="0" smtClean="0"/>
              <a:t>Aufrufen</a:t>
            </a:r>
          </a:p>
          <a:p>
            <a:r>
              <a:rPr lang="de-DE" dirty="0" smtClean="0"/>
              <a:t>Beobachten</a:t>
            </a:r>
          </a:p>
          <a:p>
            <a:r>
              <a:rPr lang="de-DE" dirty="0" smtClean="0"/>
              <a:t>Ergebnisse zeigen</a:t>
            </a:r>
          </a:p>
          <a:p>
            <a:r>
              <a:rPr lang="de-DE" smtClean="0"/>
              <a:t>Dokumentieren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454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VCRP – Open </a:t>
            </a:r>
            <a:r>
              <a:rPr lang="de-DE" dirty="0" err="1" smtClean="0"/>
              <a:t>meetings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Virtueller </a:t>
            </a:r>
            <a:r>
              <a:rPr lang="de-DE" dirty="0"/>
              <a:t>Campus </a:t>
            </a:r>
            <a:r>
              <a:rPr lang="de-DE" dirty="0" smtClean="0"/>
              <a:t>Rheinland-Pfalz: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wissenschaftliche Einrichtung aller Hochschulen des Landes</a:t>
            </a:r>
          </a:p>
          <a:p>
            <a:r>
              <a:rPr lang="de-DE" dirty="0" smtClean="0"/>
              <a:t>Support und Ressourcen</a:t>
            </a:r>
          </a:p>
          <a:p>
            <a:r>
              <a:rPr lang="de-DE" dirty="0" smtClean="0"/>
              <a:t>OLAT </a:t>
            </a:r>
            <a:r>
              <a:rPr lang="de-DE" dirty="0"/>
              <a:t>- „Online Learning </a:t>
            </a:r>
            <a:r>
              <a:rPr lang="de-DE" dirty="0" err="1"/>
              <a:t>and</a:t>
            </a:r>
            <a:r>
              <a:rPr lang="de-DE" dirty="0"/>
              <a:t> Training</a:t>
            </a:r>
            <a:r>
              <a:rPr lang="de-DE" dirty="0" smtClean="0"/>
              <a:t>“</a:t>
            </a:r>
            <a:br>
              <a:rPr lang="de-DE" dirty="0" smtClean="0"/>
            </a:br>
            <a:r>
              <a:rPr lang="de-DE" dirty="0" smtClean="0"/>
              <a:t>= Lern-Management-System (LMS)</a:t>
            </a:r>
          </a:p>
          <a:p>
            <a:r>
              <a:rPr lang="de-DE" dirty="0" err="1" smtClean="0"/>
              <a:t>Hostet</a:t>
            </a:r>
            <a:r>
              <a:rPr lang="de-DE" dirty="0" smtClean="0"/>
              <a:t> eigene Open-Meetings-Instanz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918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„einfache“ Open-Meeting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4744"/>
            <a:ext cx="8153400" cy="4953000"/>
          </a:xfrm>
        </p:spPr>
        <p:txBody>
          <a:bodyPr/>
          <a:lstStyle/>
          <a:p>
            <a:r>
              <a:rPr lang="de-DE" dirty="0" smtClean="0">
                <a:hlinkClick r:id="rId2"/>
              </a:rPr>
              <a:t>Link zum Klassenzimmer</a:t>
            </a:r>
            <a:endParaRPr lang="de-DE" dirty="0" smtClean="0"/>
          </a:p>
          <a:p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56" y="1665954"/>
            <a:ext cx="7413476" cy="5118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84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Feldtest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Drei öffentlich beworbene Seminare </a:t>
            </a:r>
            <a:br>
              <a:rPr lang="de-DE" dirty="0" smtClean="0"/>
            </a:br>
            <a:r>
              <a:rPr lang="de-DE" dirty="0" smtClean="0"/>
              <a:t>mit 49 Teilnehmern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855731"/>
            <a:ext cx="4923234" cy="362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8705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Bewertungen der Systeme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Durchgehend gute Bewertungen für Bedienung und Grafikqualität</a:t>
            </a:r>
          </a:p>
          <a:p>
            <a:r>
              <a:rPr lang="de-DE" dirty="0" smtClean="0"/>
              <a:t>Schwachstelle Audio</a:t>
            </a: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262279"/>
            <a:ext cx="5472608" cy="3393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116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Erfahrungen der Referenten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Gewöhnungsbedürftige Technik</a:t>
            </a:r>
          </a:p>
          <a:p>
            <a:r>
              <a:rPr lang="de-DE" dirty="0" smtClean="0"/>
              <a:t>Headset (Tragen, Lautstärke, Räuspern)</a:t>
            </a:r>
          </a:p>
          <a:p>
            <a:r>
              <a:rPr lang="de-DE" dirty="0" smtClean="0"/>
              <a:t>Kein direktes Feedback der Teilnehmer</a:t>
            </a:r>
          </a:p>
          <a:p>
            <a:r>
              <a:rPr lang="de-DE" dirty="0" smtClean="0"/>
              <a:t>Rückfragen/Chat müssen durch Assistenten beobachtet werden -&gt; Klare Absprachen zwischen Referent und Assistent</a:t>
            </a:r>
          </a:p>
          <a:p>
            <a:r>
              <a:rPr lang="de-DE" dirty="0" smtClean="0"/>
              <a:t>Verwendung von Maus/Pointer</a:t>
            </a:r>
          </a:p>
          <a:p>
            <a:r>
              <a:rPr lang="de-DE" dirty="0" smtClean="0"/>
              <a:t>Verantwortlich auch für die Technik </a:t>
            </a:r>
            <a:br>
              <a:rPr lang="de-DE" dirty="0" smtClean="0"/>
            </a:br>
            <a:r>
              <a:rPr lang="de-DE" dirty="0" smtClean="0"/>
              <a:t>bei den Teilnehmern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3315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Fallstricke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 wenig Aufmerksamkeit der Teilnehmer</a:t>
            </a:r>
          </a:p>
          <a:p>
            <a:r>
              <a:rPr lang="de-DE" dirty="0" smtClean="0"/>
              <a:t>Zu wenig Interaktivität</a:t>
            </a:r>
          </a:p>
          <a:p>
            <a:r>
              <a:rPr lang="de-DE" dirty="0" smtClean="0"/>
              <a:t>… auch zwischen den Teilnehmern</a:t>
            </a:r>
          </a:p>
          <a:p>
            <a:r>
              <a:rPr lang="de-DE" dirty="0" smtClean="0"/>
              <a:t>Ausfall der Internet-Verbindung (Telefon)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415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8" name="Picture 2" descr="S:\Zentrale Daten\logo\LOGO_OS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50" y="1795463"/>
            <a:ext cx="2709863" cy="415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3539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Solarverein Trier e.V.</a:t>
            </a:r>
          </a:p>
        </p:txBody>
      </p:sp>
      <p:sp>
        <p:nvSpPr>
          <p:cNvPr id="193540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err="1" smtClean="0"/>
              <a:t>Gegründet</a:t>
            </a:r>
            <a:r>
              <a:rPr lang="fr-FR" sz="2800" dirty="0" smtClean="0"/>
              <a:t> 1994</a:t>
            </a:r>
          </a:p>
          <a:p>
            <a:r>
              <a:rPr lang="fr-FR" sz="2800" dirty="0" err="1" smtClean="0"/>
              <a:t>Über</a:t>
            </a:r>
            <a:r>
              <a:rPr lang="fr-FR" sz="2800" dirty="0" smtClean="0"/>
              <a:t> 400 </a:t>
            </a:r>
            <a:r>
              <a:rPr lang="fr-FR" sz="2800" dirty="0" err="1" smtClean="0"/>
              <a:t>Mitglieder</a:t>
            </a:r>
            <a:endParaRPr lang="fr-FR" sz="2800" dirty="0" smtClean="0"/>
          </a:p>
          <a:p>
            <a:r>
              <a:rPr lang="fr-FR" sz="2800" dirty="0" smtClean="0"/>
              <a:t>Information, </a:t>
            </a:r>
            <a:r>
              <a:rPr lang="fr-FR" sz="2800" dirty="0" err="1" smtClean="0"/>
              <a:t>Beratung</a:t>
            </a:r>
            <a:r>
              <a:rPr lang="fr-FR" sz="2800" dirty="0" smtClean="0"/>
              <a:t> </a:t>
            </a:r>
            <a:r>
              <a:rPr lang="fr-FR" sz="2800" dirty="0" err="1" smtClean="0"/>
              <a:t>und</a:t>
            </a:r>
            <a:r>
              <a:rPr lang="fr-FR" sz="2800" dirty="0" smtClean="0"/>
              <a:t> </a:t>
            </a:r>
            <a:br>
              <a:rPr lang="fr-FR" sz="2800" dirty="0" smtClean="0"/>
            </a:br>
            <a:r>
              <a:rPr lang="fr-FR" sz="2800" dirty="0" err="1" smtClean="0"/>
              <a:t>Ausbildung</a:t>
            </a:r>
            <a:r>
              <a:rPr lang="fr-FR" sz="2800" dirty="0" smtClean="0"/>
              <a:t> </a:t>
            </a:r>
            <a:r>
              <a:rPr lang="fr-FR" sz="2800" dirty="0" err="1" smtClean="0"/>
              <a:t>über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err="1" smtClean="0"/>
              <a:t>erneuerbare</a:t>
            </a:r>
            <a:r>
              <a:rPr lang="fr-FR" sz="2800" dirty="0" smtClean="0"/>
              <a:t> </a:t>
            </a:r>
            <a:r>
              <a:rPr lang="fr-FR" sz="2800" dirty="0" err="1" smtClean="0"/>
              <a:t>Energien</a:t>
            </a:r>
            <a:endParaRPr lang="fr-FR" sz="2800" dirty="0" smtClean="0"/>
          </a:p>
          <a:p>
            <a:r>
              <a:rPr lang="de-DE" sz="2800" dirty="0"/>
              <a:t>Dezentral in der Region </a:t>
            </a:r>
            <a:r>
              <a:rPr lang="de-DE" sz="2800" dirty="0" smtClean="0"/>
              <a:t>Trier,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 smtClean="0"/>
              <a:t>Europa und dem Rest der Welt</a:t>
            </a:r>
            <a:endParaRPr lang="fr-FR" sz="2800" dirty="0"/>
          </a:p>
          <a:p>
            <a:r>
              <a:rPr lang="fr-FR" sz="2800" dirty="0" err="1" smtClean="0"/>
              <a:t>Langjährige</a:t>
            </a:r>
            <a:r>
              <a:rPr lang="fr-FR" sz="2800" dirty="0" smtClean="0"/>
              <a:t> </a:t>
            </a:r>
            <a:r>
              <a:rPr lang="fr-FR" sz="2800" dirty="0" err="1" smtClean="0"/>
              <a:t>Kooperationen</a:t>
            </a:r>
            <a:r>
              <a:rPr lang="fr-FR" sz="2800" dirty="0" smtClean="0"/>
              <a:t> </a:t>
            </a:r>
            <a:br>
              <a:rPr lang="fr-FR" sz="2800" dirty="0" smtClean="0"/>
            </a:br>
            <a:r>
              <a:rPr lang="fr-FR" sz="2800" dirty="0" smtClean="0"/>
              <a:t>mit der </a:t>
            </a:r>
            <a:r>
              <a:rPr lang="fr-FR" sz="2800" dirty="0" err="1" smtClean="0"/>
              <a:t>Arbeitsgemeinschaft</a:t>
            </a:r>
            <a:r>
              <a:rPr lang="fr-FR" sz="2800" dirty="0" smtClean="0"/>
              <a:t> 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err="1"/>
              <a:t>Erneuerbare</a:t>
            </a:r>
            <a:r>
              <a:rPr lang="fr-FR" sz="2800" dirty="0"/>
              <a:t> Energie </a:t>
            </a:r>
            <a:r>
              <a:rPr lang="fr-FR" sz="2800" dirty="0" smtClean="0"/>
              <a:t>(aee-intec.at)</a:t>
            </a:r>
            <a:br>
              <a:rPr lang="fr-FR" sz="2800" dirty="0" smtClean="0"/>
            </a:br>
            <a:r>
              <a:rPr lang="fr-FR" sz="2800" dirty="0" err="1" smtClean="0"/>
              <a:t>und</a:t>
            </a:r>
            <a:r>
              <a:rPr lang="fr-FR" sz="2800" dirty="0" smtClean="0"/>
              <a:t> Jenni Energietechnik (jenni.ch)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31266060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Empfehlungen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24744"/>
            <a:ext cx="8153400" cy="5352256"/>
          </a:xfrm>
        </p:spPr>
        <p:txBody>
          <a:bodyPr/>
          <a:lstStyle/>
          <a:p>
            <a:r>
              <a:rPr lang="de-DE" dirty="0" smtClean="0"/>
              <a:t>Testen und Probesession </a:t>
            </a:r>
          </a:p>
          <a:p>
            <a:r>
              <a:rPr lang="de-DE" dirty="0" smtClean="0"/>
              <a:t>Detaillierter Ablaufplan (Polls, Assistent etc.)</a:t>
            </a:r>
          </a:p>
          <a:p>
            <a:r>
              <a:rPr lang="de-DE" dirty="0" smtClean="0"/>
              <a:t>Plan B wenn Probleme </a:t>
            </a:r>
            <a:br>
              <a:rPr lang="de-DE" dirty="0" smtClean="0"/>
            </a:br>
            <a:r>
              <a:rPr lang="de-DE" dirty="0" smtClean="0"/>
              <a:t>bei Mehrzahl der Teilnehmer (Ersatztermin)</a:t>
            </a:r>
          </a:p>
          <a:p>
            <a:r>
              <a:rPr lang="de-DE" dirty="0" smtClean="0"/>
              <a:t>Schnelle Lösung wenn Probleme </a:t>
            </a:r>
            <a:br>
              <a:rPr lang="de-DE" dirty="0" smtClean="0"/>
            </a:br>
            <a:r>
              <a:rPr lang="de-DE" dirty="0" smtClean="0"/>
              <a:t>beim Referenten-PC </a:t>
            </a:r>
            <a:r>
              <a:rPr lang="de-DE" dirty="0"/>
              <a:t>(zweites System</a:t>
            </a:r>
            <a:r>
              <a:rPr lang="de-DE" dirty="0" smtClean="0"/>
              <a:t>)</a:t>
            </a:r>
          </a:p>
          <a:p>
            <a:r>
              <a:rPr lang="de-DE" dirty="0" smtClean="0"/>
              <a:t>Vorbereitung des Präsentationsplatzes</a:t>
            </a:r>
            <a:br>
              <a:rPr lang="de-DE" dirty="0" smtClean="0"/>
            </a:br>
            <a:r>
              <a:rPr lang="de-DE" dirty="0" smtClean="0"/>
              <a:t>(Hintergrund, Nebengeräusche, Hardware)</a:t>
            </a:r>
          </a:p>
          <a:p>
            <a:r>
              <a:rPr lang="de-DE" dirty="0" smtClean="0"/>
              <a:t>Kopf- statt Körpersprache</a:t>
            </a:r>
          </a:p>
          <a:p>
            <a:r>
              <a:rPr lang="de-DE" dirty="0" smtClean="0"/>
              <a:t>Follow-</a:t>
            </a:r>
            <a:r>
              <a:rPr lang="de-DE" dirty="0" err="1" smtClean="0"/>
              <a:t>up</a:t>
            </a:r>
            <a:r>
              <a:rPr lang="de-DE" dirty="0" smtClean="0"/>
              <a:t> (Treffen, Umfrage etc.)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2290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175107" name="Picture 3" descr="C:\Dokumente und Einstellungen\mg\Desktop\Petrisberg_Inbetriebnahme_0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"/>
            <a:ext cx="8077200" cy="638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67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4" name="Picture 2" descr="S:\Öffentlichkeit\Veranstaltung\Intro\son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82"/>
          <a:stretch>
            <a:fillRect/>
          </a:stretch>
        </p:blipFill>
        <p:spPr bwMode="auto">
          <a:xfrm>
            <a:off x="0" y="-381000"/>
            <a:ext cx="914400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7635" name="Rectangle 3"/>
          <p:cNvSpPr>
            <a:spLocks noGrp="1"/>
          </p:cNvSpPr>
          <p:nvPr>
            <p:ph type="title"/>
          </p:nvPr>
        </p:nvSpPr>
        <p:spPr>
          <a:xfrm>
            <a:off x="950912" y="4374232"/>
            <a:ext cx="7653536" cy="1143000"/>
          </a:xfrm>
        </p:spPr>
        <p:txBody>
          <a:bodyPr/>
          <a:lstStyle/>
          <a:p>
            <a:r>
              <a:rPr lang="de-DE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Zapfen wir die Sonne an!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0" y="551723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de-DE" sz="3200" dirty="0">
                <a:solidFill>
                  <a:schemeClr val="bg1"/>
                </a:solidFill>
                <a:latin typeface="Times New Roman" charset="0"/>
              </a:rPr>
              <a:t>www.solar.fh-trier.de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de-DE" sz="3200" dirty="0">
                <a:solidFill>
                  <a:schemeClr val="bg1"/>
                </a:solidFill>
                <a:latin typeface="Times New Roman" charset="0"/>
              </a:rPr>
              <a:t>www.solarverein-trier.de</a:t>
            </a:r>
          </a:p>
        </p:txBody>
      </p:sp>
    </p:spTree>
    <p:extLst>
      <p:ext uri="{BB962C8B-B14F-4D97-AF65-F5344CB8AC3E}">
        <p14:creationId xmlns:p14="http://schemas.microsoft.com/office/powerpoint/2010/main" val="3509805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Erfahrungsbericht Download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http://</a:t>
            </a:r>
            <a:r>
              <a:rPr lang="de-DE" dirty="0" smtClean="0"/>
              <a:t>www.solarverein-trier.de/</a:t>
            </a:r>
            <a:br>
              <a:rPr lang="de-DE" dirty="0" smtClean="0"/>
            </a:br>
            <a:r>
              <a:rPr lang="de-DE" dirty="0" err="1" smtClean="0"/>
              <a:t>fileadmin</a:t>
            </a:r>
            <a:r>
              <a:rPr lang="de-DE" dirty="0" smtClean="0"/>
              <a:t>/solarverein/</a:t>
            </a:r>
            <a:r>
              <a:rPr lang="de-DE" dirty="0" err="1" smtClean="0"/>
              <a:t>media</a:t>
            </a:r>
            <a:r>
              <a:rPr lang="de-DE" dirty="0" smtClean="0"/>
              <a:t>/PDFs/</a:t>
            </a:r>
            <a:br>
              <a:rPr lang="de-DE" dirty="0" smtClean="0"/>
            </a:br>
            <a:r>
              <a:rPr lang="de-DE" dirty="0" smtClean="0"/>
              <a:t>Erfahrungsbericht_VSS.pdf</a:t>
            </a:r>
          </a:p>
          <a:p>
            <a:r>
              <a:rPr lang="de-DE" dirty="0" smtClean="0"/>
              <a:t>Menu: „Informationen“</a:t>
            </a:r>
            <a:br>
              <a:rPr lang="de-DE" dirty="0" smtClean="0"/>
            </a:br>
            <a:r>
              <a:rPr lang="de-DE" dirty="0" smtClean="0"/>
              <a:t>		„Virtuelle Seminare Energie“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		„UVR 1611“</a:t>
            </a:r>
          </a:p>
        </p:txBody>
      </p:sp>
    </p:spTree>
    <p:extLst>
      <p:ext uri="{BB962C8B-B14F-4D97-AF65-F5344CB8AC3E}">
        <p14:creationId xmlns:p14="http://schemas.microsoft.com/office/powerpoint/2010/main" val="3633036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8001000" cy="1800200"/>
          </a:xfrm>
        </p:spPr>
        <p:txBody>
          <a:bodyPr/>
          <a:lstStyle/>
          <a:p>
            <a:r>
              <a:rPr lang="de-DE" dirty="0" smtClean="0"/>
              <a:t>Kompetenzzentrum </a:t>
            </a:r>
            <a:br>
              <a:rPr lang="de-DE" dirty="0" smtClean="0"/>
            </a:br>
            <a:r>
              <a:rPr lang="de-DE" dirty="0" smtClean="0"/>
              <a:t>Solar an der </a:t>
            </a:r>
            <a:br>
              <a:rPr lang="de-DE" dirty="0" smtClean="0"/>
            </a:br>
            <a:r>
              <a:rPr lang="de-DE" dirty="0" smtClean="0"/>
              <a:t>Hochschule Trier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060848"/>
            <a:ext cx="8153400" cy="4416152"/>
          </a:xfrm>
        </p:spPr>
        <p:txBody>
          <a:bodyPr/>
          <a:lstStyle/>
          <a:p>
            <a:pPr marL="0" indent="0">
              <a:buNone/>
            </a:pPr>
            <a:r>
              <a:rPr lang="en-AU" b="1" dirty="0" smtClean="0"/>
              <a:t>Solarthermie und</a:t>
            </a:r>
            <a:r>
              <a:rPr lang="en-AU" b="1" dirty="0"/>
              <a:t> </a:t>
            </a:r>
            <a:r>
              <a:rPr lang="en-AU" b="1" dirty="0" err="1" smtClean="0"/>
              <a:t>Photovoltaik</a:t>
            </a:r>
            <a:r>
              <a:rPr lang="en-AU" dirty="0" smtClean="0"/>
              <a:t> </a:t>
            </a:r>
          </a:p>
          <a:p>
            <a:r>
              <a:rPr lang="en-AU" dirty="0" err="1" smtClean="0"/>
              <a:t>Aus</a:t>
            </a:r>
            <a:r>
              <a:rPr lang="en-AU" dirty="0" smtClean="0"/>
              <a:t>- und </a:t>
            </a:r>
            <a:r>
              <a:rPr lang="en-AU" dirty="0" err="1" smtClean="0"/>
              <a:t>Weiterbildung</a:t>
            </a:r>
            <a:endParaRPr lang="en-AU" dirty="0" smtClean="0"/>
          </a:p>
          <a:p>
            <a:r>
              <a:rPr lang="en-AU" dirty="0" smtClean="0"/>
              <a:t>Design und </a:t>
            </a:r>
            <a:r>
              <a:rPr lang="en-AU" dirty="0" err="1" smtClean="0"/>
              <a:t>Vorplanung</a:t>
            </a:r>
            <a:endParaRPr lang="en-AU" dirty="0" smtClean="0"/>
          </a:p>
          <a:p>
            <a:r>
              <a:rPr lang="en-AU" dirty="0" err="1" smtClean="0"/>
              <a:t>Machbarkeit</a:t>
            </a:r>
            <a:r>
              <a:rPr lang="en-AU" dirty="0" smtClean="0"/>
              <a:t> und Simulation</a:t>
            </a:r>
          </a:p>
          <a:p>
            <a:r>
              <a:rPr lang="en-AU" dirty="0" smtClean="0"/>
              <a:t>Monitoring and </a:t>
            </a:r>
            <a:r>
              <a:rPr lang="en-AU" dirty="0" err="1" smtClean="0"/>
              <a:t>Optimierung</a:t>
            </a:r>
            <a:endParaRPr lang="en-AU" dirty="0" smtClean="0"/>
          </a:p>
          <a:p>
            <a:r>
              <a:rPr lang="en-AU" dirty="0" err="1" smtClean="0"/>
              <a:t>Ertragskontrolle</a:t>
            </a:r>
            <a:r>
              <a:rPr lang="en-AU" dirty="0" smtClean="0"/>
              <a:t> und </a:t>
            </a:r>
            <a:r>
              <a:rPr lang="en-AU" dirty="0" err="1" smtClean="0"/>
              <a:t>Fehleranalyse</a:t>
            </a:r>
            <a:endParaRPr lang="en-AU" dirty="0" smtClean="0"/>
          </a:p>
          <a:p>
            <a:r>
              <a:rPr lang="en-AU" dirty="0" err="1" smtClean="0"/>
              <a:t>Gutachten</a:t>
            </a:r>
            <a:r>
              <a:rPr lang="en-AU" dirty="0" smtClean="0"/>
              <a:t> und </a:t>
            </a:r>
            <a:r>
              <a:rPr lang="en-AU" dirty="0" err="1" smtClean="0"/>
              <a:t>Studien</a:t>
            </a:r>
            <a:endParaRPr lang="en-AU" dirty="0" smtClean="0"/>
          </a:p>
        </p:txBody>
      </p:sp>
      <p:pic>
        <p:nvPicPr>
          <p:cNvPr id="4" name="Picture 4" descr="S:\PROJEKTE\SolarZentrum\Logo KZ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92696"/>
            <a:ext cx="3413358" cy="1008112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39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 err="1"/>
              <a:t>Inhalt</a:t>
            </a:r>
            <a:endParaRPr lang="en-GB" altLang="de-DE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 dirty="0" err="1"/>
              <a:t>Rahmenbedingungen</a:t>
            </a:r>
            <a:r>
              <a:rPr lang="en-GB" altLang="de-DE" dirty="0"/>
              <a:t> </a:t>
            </a:r>
            <a:br>
              <a:rPr lang="en-GB" altLang="de-DE" dirty="0"/>
            </a:br>
            <a:r>
              <a:rPr lang="en-GB" altLang="de-DE" dirty="0"/>
              <a:t>und Motivation</a:t>
            </a:r>
          </a:p>
          <a:p>
            <a:r>
              <a:rPr lang="en-GB" altLang="de-DE" dirty="0" err="1" smtClean="0"/>
              <a:t>Voraussetzungen</a:t>
            </a:r>
            <a:endParaRPr lang="en-GB" altLang="de-DE" dirty="0"/>
          </a:p>
          <a:p>
            <a:r>
              <a:rPr lang="en-GB" altLang="de-DE" dirty="0" err="1" smtClean="0"/>
              <a:t>Umsetzung</a:t>
            </a:r>
            <a:endParaRPr lang="en-GB" altLang="de-DE" dirty="0"/>
          </a:p>
          <a:p>
            <a:r>
              <a:rPr lang="en-GB" altLang="de-DE" dirty="0" err="1" smtClean="0"/>
              <a:t>Systeme</a:t>
            </a:r>
            <a:endParaRPr lang="en-GB" altLang="de-DE" dirty="0" smtClean="0"/>
          </a:p>
          <a:p>
            <a:r>
              <a:rPr lang="en-GB" altLang="de-DE" dirty="0" err="1" smtClean="0"/>
              <a:t>Besonderheiten</a:t>
            </a:r>
            <a:r>
              <a:rPr lang="en-GB" altLang="de-DE" dirty="0" smtClean="0"/>
              <a:t> </a:t>
            </a:r>
            <a:br>
              <a:rPr lang="en-GB" altLang="de-DE" dirty="0" smtClean="0"/>
            </a:br>
            <a:r>
              <a:rPr lang="en-GB" altLang="de-DE" dirty="0" smtClean="0"/>
              <a:t>und </a:t>
            </a:r>
            <a:r>
              <a:rPr lang="en-GB" altLang="de-DE" dirty="0" err="1" smtClean="0"/>
              <a:t>Fallstricke</a:t>
            </a:r>
            <a:endParaRPr lang="en-GB" altLang="de-DE" dirty="0" smtClean="0"/>
          </a:p>
          <a:p>
            <a:r>
              <a:rPr lang="en-GB" altLang="de-DE" dirty="0" err="1" smtClean="0"/>
              <a:t>Empfehlungen</a:t>
            </a:r>
            <a:endParaRPr lang="en-GB" altLang="de-DE" dirty="0"/>
          </a:p>
        </p:txBody>
      </p:sp>
      <p:pic>
        <p:nvPicPr>
          <p:cNvPr id="14340" name="Picture 4" descr="AlleSchrägdri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>
            <a:fillRect/>
          </a:stretch>
        </p:blipFill>
        <p:spPr bwMode="auto">
          <a:xfrm>
            <a:off x="4926013" y="0"/>
            <a:ext cx="42179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20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Verbreitung des Internets</a:t>
            </a:r>
            <a:endParaRPr lang="de-D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946767"/>
              </p:ext>
            </p:extLst>
          </p:nvPr>
        </p:nvGraphicFramePr>
        <p:xfrm>
          <a:off x="949499" y="904230"/>
          <a:ext cx="7870973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971600" y="4653136"/>
            <a:ext cx="3672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/>
              <a:t>Anteil der Personen ab 14 Jahren </a:t>
            </a:r>
            <a:br>
              <a:rPr lang="de-DE" sz="1800" dirty="0" smtClean="0"/>
            </a:br>
            <a:r>
              <a:rPr lang="de-DE" sz="1800" dirty="0" smtClean="0"/>
              <a:t>mit Internetnutzung in Deutschland</a:t>
            </a:r>
          </a:p>
          <a:p>
            <a:r>
              <a:rPr lang="de-DE" sz="1800" dirty="0" smtClean="0"/>
              <a:t>Quelle: ARD/ZDF-Onlinestudie 2012</a:t>
            </a:r>
            <a:endParaRPr lang="de-DE" sz="1800" dirty="0"/>
          </a:p>
        </p:txBody>
      </p:sp>
      <p:pic>
        <p:nvPicPr>
          <p:cNvPr id="142338" name="Picture 2" descr="Größere Ansicht von &quot;IT-Nutzu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61400"/>
            <a:ext cx="2736304" cy="22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831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Vorteile virtueller Veranstaltungen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Ortsunabhängigkeit für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Teilnehmer und Referenten</a:t>
            </a:r>
            <a:endParaRPr lang="de-DE" dirty="0"/>
          </a:p>
          <a:p>
            <a:r>
              <a:rPr lang="de-DE" dirty="0" smtClean="0"/>
              <a:t>Aufzeichnung und Archivierung</a:t>
            </a:r>
            <a:endParaRPr lang="de-DE" dirty="0"/>
          </a:p>
          <a:p>
            <a:r>
              <a:rPr lang="de-DE" dirty="0" smtClean="0"/>
              <a:t>Kombination </a:t>
            </a:r>
            <a:r>
              <a:rPr lang="de-DE" dirty="0"/>
              <a:t>von asynchronen und synchronen Elementen möglich</a:t>
            </a:r>
          </a:p>
          <a:p>
            <a:r>
              <a:rPr lang="de-DE" dirty="0" smtClean="0"/>
              <a:t>Kostenersparnis (Equipment, Raum, Reisen)</a:t>
            </a:r>
            <a:endParaRPr lang="de-DE" dirty="0"/>
          </a:p>
          <a:p>
            <a:r>
              <a:rPr lang="de-DE" dirty="0" smtClean="0"/>
              <a:t>Zeitersparnis</a:t>
            </a:r>
          </a:p>
          <a:p>
            <a:r>
              <a:rPr lang="de-DE" dirty="0" smtClean="0"/>
              <a:t>WWS-</a:t>
            </a:r>
            <a:r>
              <a:rPr lang="de-DE" dirty="0" err="1" smtClean="0"/>
              <a:t>WorldWideSeminars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376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Voraussetzungen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Technik</a:t>
            </a:r>
          </a:p>
          <a:p>
            <a:r>
              <a:rPr lang="de-DE" dirty="0" smtClean="0"/>
              <a:t>Schneller Internetzugang</a:t>
            </a:r>
          </a:p>
          <a:p>
            <a:r>
              <a:rPr lang="de-DE" dirty="0" smtClean="0"/>
              <a:t>Headset</a:t>
            </a:r>
          </a:p>
          <a:p>
            <a:r>
              <a:rPr lang="de-DE" dirty="0" smtClean="0"/>
              <a:t>Kamera</a:t>
            </a:r>
          </a:p>
          <a:p>
            <a:r>
              <a:rPr lang="de-DE" dirty="0" smtClean="0"/>
              <a:t>System und Provider</a:t>
            </a:r>
          </a:p>
          <a:p>
            <a:pPr marL="0" indent="0">
              <a:buNone/>
            </a:pPr>
            <a:r>
              <a:rPr lang="de-DE" b="1" dirty="0" smtClean="0"/>
              <a:t>Sozial</a:t>
            </a:r>
          </a:p>
          <a:p>
            <a:r>
              <a:rPr lang="de-DE" dirty="0" smtClean="0"/>
              <a:t>Guter </a:t>
            </a:r>
            <a:r>
              <a:rPr lang="de-DE" dirty="0"/>
              <a:t>Vortrag / gutes </a:t>
            </a:r>
            <a:r>
              <a:rPr lang="de-DE" dirty="0" smtClean="0"/>
              <a:t>Thema</a:t>
            </a:r>
          </a:p>
          <a:p>
            <a:r>
              <a:rPr lang="de-DE" dirty="0" smtClean="0"/>
              <a:t>Team zur Durchführung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035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virtuelle Klassenzimmer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" r="4194"/>
          <a:stretch/>
        </p:blipFill>
        <p:spPr bwMode="auto">
          <a:xfrm>
            <a:off x="971600" y="1052736"/>
            <a:ext cx="5762625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331640" y="5589240"/>
            <a:ext cx="4423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Whiteboard</a:t>
            </a:r>
            <a:br>
              <a:rPr lang="de-DE" dirty="0" smtClean="0"/>
            </a:br>
            <a:r>
              <a:rPr lang="de-DE" dirty="0" smtClean="0"/>
              <a:t>- die Tafel / Leinwand mit Beamer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751290" y="1628800"/>
            <a:ext cx="2142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Video (+Audio)</a:t>
            </a:r>
            <a:br>
              <a:rPr lang="de-DE" dirty="0" smtClean="0"/>
            </a:br>
            <a:r>
              <a:rPr lang="de-DE" dirty="0" smtClean="0"/>
              <a:t>- der Lehrer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737995" y="3212976"/>
            <a:ext cx="2424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Teilnehmerliste</a:t>
            </a:r>
            <a:br>
              <a:rPr lang="de-DE" dirty="0" smtClean="0"/>
            </a:br>
            <a:r>
              <a:rPr lang="de-DE" dirty="0" smtClean="0"/>
              <a:t>- das Klassenbuch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6734225" y="4509120"/>
            <a:ext cx="2146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Chat</a:t>
            </a:r>
            <a:br>
              <a:rPr lang="de-DE" dirty="0" smtClean="0"/>
            </a:br>
            <a:r>
              <a:rPr lang="de-DE" dirty="0" smtClean="0"/>
              <a:t>- das </a:t>
            </a:r>
            <a:r>
              <a:rPr lang="de-DE" dirty="0" err="1" smtClean="0"/>
              <a:t>Zettelchen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9060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Rollen im Klassenzimmer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Der Lehrer</a:t>
            </a:r>
          </a:p>
          <a:p>
            <a:r>
              <a:rPr lang="de-DE" dirty="0" smtClean="0"/>
              <a:t>Die Teilnehmer</a:t>
            </a:r>
          </a:p>
          <a:p>
            <a:endParaRPr lang="de-DE" dirty="0" smtClean="0"/>
          </a:p>
          <a:p>
            <a:r>
              <a:rPr lang="de-DE" dirty="0" smtClean="0"/>
              <a:t>Der Assistent</a:t>
            </a:r>
          </a:p>
          <a:p>
            <a:r>
              <a:rPr lang="de-DE" dirty="0" smtClean="0"/>
              <a:t>Der Rektor (Organisator)</a:t>
            </a:r>
          </a:p>
          <a:p>
            <a:r>
              <a:rPr lang="de-DE" dirty="0" smtClean="0"/>
              <a:t>Der Moderator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-&gt; verschiedene </a:t>
            </a:r>
            <a:r>
              <a:rPr lang="de-DE" dirty="0"/>
              <a:t>Aufgaben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-&gt; verschiedene Rechte</a:t>
            </a:r>
          </a:p>
        </p:txBody>
      </p:sp>
    </p:spTree>
    <p:extLst>
      <p:ext uri="{BB962C8B-B14F-4D97-AF65-F5344CB8AC3E}">
        <p14:creationId xmlns:p14="http://schemas.microsoft.com/office/powerpoint/2010/main" val="21566048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Bildschirmpräsentation (4:3)</PresentationFormat>
  <Paragraphs>128</Paragraphs>
  <Slides>23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Standarddesign</vt:lpstr>
      <vt:lpstr>Erfahrungsbericht Virtuelle Solar Seminare</vt:lpstr>
      <vt:lpstr>Solarverein Trier e.V.</vt:lpstr>
      <vt:lpstr>Kompetenzzentrum  Solar an der  Hochschule Trier</vt:lpstr>
      <vt:lpstr>Inhalt</vt:lpstr>
      <vt:lpstr>Verbreitung des Internets</vt:lpstr>
      <vt:lpstr>Vorteile virtueller Veranstaltungen</vt:lpstr>
      <vt:lpstr>Voraussetzungen</vt:lpstr>
      <vt:lpstr>Das virtuelle Klassenzimmer</vt:lpstr>
      <vt:lpstr>Die Rollen im Klassenzimmer</vt:lpstr>
      <vt:lpstr>Erweiterte Vortragstechniken</vt:lpstr>
      <vt:lpstr>Entwicklung der Systeme</vt:lpstr>
      <vt:lpstr>Einzelne Systeme</vt:lpstr>
      <vt:lpstr>Beispiel: Poll</vt:lpstr>
      <vt:lpstr>VCRP – Open meetings</vt:lpstr>
      <vt:lpstr>Das „einfache“ Open-Meeting</vt:lpstr>
      <vt:lpstr>Der Feldtest</vt:lpstr>
      <vt:lpstr>Bewertungen der Systeme</vt:lpstr>
      <vt:lpstr>Erfahrungen der Referenten</vt:lpstr>
      <vt:lpstr>Fallstricke</vt:lpstr>
      <vt:lpstr>Empfehlungen</vt:lpstr>
      <vt:lpstr>PowerPoint-Präsentation</vt:lpstr>
      <vt:lpstr>Zapfen wir die Sonne an!</vt:lpstr>
      <vt:lpstr>Erfahrungsbericht Download</vt:lpstr>
    </vt:vector>
  </TitlesOfParts>
  <Company>ECOSCOP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Heizen mit der Sonne</dc:title>
  <dc:creator>mg</dc:creator>
  <cp:lastModifiedBy>Seminar</cp:lastModifiedBy>
  <cp:revision>51</cp:revision>
  <cp:lastPrinted>2013-09-09T13:29:14Z</cp:lastPrinted>
  <dcterms:created xsi:type="dcterms:W3CDTF">2005-01-16T16:05:37Z</dcterms:created>
  <dcterms:modified xsi:type="dcterms:W3CDTF">2013-09-10T13:50:26Z</dcterms:modified>
</cp:coreProperties>
</file>