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1" r:id="rId2"/>
    <p:sldId id="499" r:id="rId3"/>
    <p:sldId id="525" r:id="rId4"/>
    <p:sldId id="526" r:id="rId5"/>
    <p:sldId id="536" r:id="rId6"/>
    <p:sldId id="509" r:id="rId7"/>
    <p:sldId id="510" r:id="rId8"/>
    <p:sldId id="528" r:id="rId9"/>
    <p:sldId id="530" r:id="rId10"/>
    <p:sldId id="531" r:id="rId11"/>
    <p:sldId id="532" r:id="rId12"/>
    <p:sldId id="537" r:id="rId13"/>
    <p:sldId id="534" r:id="rId14"/>
    <p:sldId id="538" r:id="rId15"/>
    <p:sldId id="535" r:id="rId16"/>
    <p:sldId id="533" r:id="rId17"/>
    <p:sldId id="500" r:id="rId18"/>
  </p:sldIdLst>
  <p:sldSz cx="9144000" cy="6858000" type="screen4x3"/>
  <p:notesSz cx="6735763" cy="986631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9923"/>
    <a:srgbClr val="A2C72C"/>
    <a:srgbClr val="B1341F"/>
    <a:srgbClr val="FFFF99"/>
    <a:srgbClr val="005980"/>
    <a:srgbClr val="3C3C3C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027" autoAdjust="0"/>
  </p:normalViewPr>
  <p:slideViewPr>
    <p:cSldViewPr snapToGrid="0" snapToObjects="1">
      <p:cViewPr>
        <p:scale>
          <a:sx n="75" d="100"/>
          <a:sy n="75" d="100"/>
        </p:scale>
        <p:origin x="-1866" y="-870"/>
      </p:cViewPr>
      <p:guideLst>
        <p:guide orient="horz" pos="863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0" d="100"/>
        <a:sy n="120" d="100"/>
      </p:scale>
      <p:origin x="0" y="828"/>
    </p:cViewPr>
  </p:sorterViewPr>
  <p:notesViewPr>
    <p:cSldViewPr snapToGrid="0" snapToObjects="1">
      <p:cViewPr varScale="1">
        <p:scale>
          <a:sx n="74" d="100"/>
          <a:sy n="74" d="100"/>
        </p:scale>
        <p:origin x="-3306" y="-114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05D25-8CDC-45A4-AC66-F41D2D521608}" type="datetimeFigureOut">
              <a:rPr lang="de-DE" smtClean="0"/>
              <a:t>10.09.2013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C0E-2F77-4269-994C-E7A14BAE7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22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F227C097-9B33-4254-B2DD-E5F9C864A337}" type="datetimeFigureOut">
              <a:rPr lang="de-DE" smtClean="0"/>
              <a:pPr/>
              <a:t>10.09.2013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4B89A266-EBCA-43F4-AF6C-9CD292DCAED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1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9A266-EBCA-43F4-AF6C-9CD292DCAED5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9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9A266-EBCA-43F4-AF6C-9CD292DCAED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630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300" dirty="0" smtClean="0"/>
          </a:p>
          <a:p>
            <a:r>
              <a:rPr lang="de-DE" sz="1300" dirty="0" smtClean="0"/>
              <a:t>Initiierung Facharbeitskreisen und -Netzwerken zu Schwerpunktthemen der E-Wende RLP, aktuell z.B. </a:t>
            </a:r>
            <a:r>
              <a:rPr lang="de-DE" sz="1300" b="1" dirty="0" smtClean="0"/>
              <a:t>Weiterentwicklung Erneuerbarer Energien, E-Effizienz - insb. Gebäude, Energieinfrastrukturen - insb. Intelligente Netze und Speicher sowie Mobilität</a:t>
            </a:r>
          </a:p>
          <a:p>
            <a:r>
              <a:rPr lang="de-DE" sz="1300" dirty="0" smtClean="0"/>
              <a:t>Initiierung kommunaler bzw. unternehmerischer Arbeitskreise zum Erfahrungsaustausch über allgemeine und ausgewählte Anwendungsfelder energieoptimierter Systemlösungen, </a:t>
            </a:r>
            <a:r>
              <a:rPr lang="de-DE" sz="1300" b="1" dirty="0" smtClean="0"/>
              <a:t>z.B. AK Klimaschutzmanager, Effizienzrunden Hotellerie/Gastronomie bzw. Schwimmbäder</a:t>
            </a:r>
          </a:p>
          <a:p>
            <a:r>
              <a:rPr lang="de-DE" sz="1300" dirty="0" smtClean="0"/>
              <a:t>Initiierung interdisziplinärer und sektorenübergreifender Dialogveranstaltungen und Zukunftswerkstätten, </a:t>
            </a:r>
            <a:r>
              <a:rPr lang="de-DE" sz="1300" b="1" dirty="0" smtClean="0"/>
              <a:t>z.B. Kongress "Vision 2030" am 29./30.08.</a:t>
            </a:r>
          </a:p>
          <a:p>
            <a:endParaRPr lang="de-DE" sz="1300" dirty="0" smtClean="0"/>
          </a:p>
          <a:p>
            <a:r>
              <a:rPr lang="de-DE" sz="1300" dirty="0" smtClean="0"/>
              <a:t>...sowie aktive Mitwirkung in bestehenden themenrelevanten Arbeitskreisen und Netzwerken in RLP </a:t>
            </a:r>
          </a:p>
          <a:p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9A266-EBCA-43F4-AF6C-9CD292DCAED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63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300" dirty="0" smtClean="0"/>
          </a:p>
          <a:p>
            <a:r>
              <a:rPr lang="de-DE" sz="1300" dirty="0" smtClean="0"/>
              <a:t>Initiierung Facharbeitskreisen und -Netzwerken zu Schwerpunktthemen der E-Wende RLP, aktuell z.B. </a:t>
            </a:r>
            <a:r>
              <a:rPr lang="de-DE" sz="1300" b="1" dirty="0" smtClean="0"/>
              <a:t>Weiterentwicklung Erneuerbarer Energien, E-Effizienz - insb. Gebäude, Energieinfrastrukturen - insb. Intelligente Netze und Speicher sowie Mobilität</a:t>
            </a:r>
          </a:p>
          <a:p>
            <a:r>
              <a:rPr lang="de-DE" sz="1300" dirty="0" smtClean="0"/>
              <a:t>Initiierung kommunaler bzw. unternehmerischer Arbeitskreise zum Erfahrungsaustausch über allgemeine und ausgewählte Anwendungsfelder energieoptimierter Systemlösungen, </a:t>
            </a:r>
            <a:r>
              <a:rPr lang="de-DE" sz="1300" b="1" dirty="0" smtClean="0"/>
              <a:t>z.B. AK Klimaschutzmanager, Effizienzrunden Hotellerie/Gastronomie bzw. Schwimmbäder</a:t>
            </a:r>
          </a:p>
          <a:p>
            <a:r>
              <a:rPr lang="de-DE" sz="1300" dirty="0" smtClean="0"/>
              <a:t>Initiierung interdisziplinärer und sektorenübergreifender Dialogveranstaltungen und Zukunftswerkstätten, </a:t>
            </a:r>
            <a:r>
              <a:rPr lang="de-DE" sz="1300" b="1" dirty="0" smtClean="0"/>
              <a:t>z.B. Kongress "Vision 2030" am 29./30.08.</a:t>
            </a:r>
          </a:p>
          <a:p>
            <a:endParaRPr lang="de-DE" sz="1300" dirty="0" smtClean="0"/>
          </a:p>
          <a:p>
            <a:r>
              <a:rPr lang="de-DE" sz="1300" dirty="0" smtClean="0"/>
              <a:t>...sowie aktive Mitwirkung in bestehenden themenrelevanten Arbeitskreisen und Netzwerken in RLP </a:t>
            </a:r>
          </a:p>
          <a:p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9A266-EBCA-43F4-AF6C-9CD292DCAED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63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9A266-EBCA-43F4-AF6C-9CD292DCAED5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63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9A266-EBCA-43F4-AF6C-9CD292DCAED5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63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580121" y="2011153"/>
            <a:ext cx="5665328" cy="1519906"/>
          </a:xfrm>
          <a:prstGeom prst="roundRect">
            <a:avLst>
              <a:gd name="adj" fmla="val 4478"/>
            </a:avLst>
          </a:prstGeom>
          <a:gradFill flip="none" rotWithShape="1">
            <a:gsLst>
              <a:gs pos="0">
                <a:srgbClr val="7C9923"/>
              </a:gs>
              <a:gs pos="100000">
                <a:srgbClr val="A2C72C"/>
              </a:gs>
            </a:gsLst>
            <a:lin ang="0" scaled="1"/>
            <a:tileRect/>
          </a:gradFill>
        </p:spPr>
        <p:txBody>
          <a:bodyPr tIns="108000" anchor="t" anchorCtr="0">
            <a:noAutofit/>
          </a:bodyPr>
          <a:lstStyle>
            <a:lvl1pPr algn="l">
              <a:lnSpc>
                <a:spcPct val="80000"/>
              </a:lnSpc>
              <a:defRPr sz="36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65821" y="3630288"/>
            <a:ext cx="2263775" cy="25876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5980"/>
                </a:solidFill>
              </a:defRPr>
            </a:lvl1pPr>
          </a:lstStyle>
          <a:p>
            <a:pPr lvl="0"/>
            <a:r>
              <a:rPr lang="de-DE" dirty="0" smtClean="0"/>
              <a:t>Datum</a:t>
            </a:r>
            <a:endParaRPr lang="de-DE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208020" y="3630288"/>
            <a:ext cx="2263775" cy="1098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5980"/>
                </a:solidFill>
              </a:defRPr>
            </a:lvl1pPr>
          </a:lstStyle>
          <a:p>
            <a:pPr lvl="0"/>
            <a:r>
              <a:rPr lang="de-DE" dirty="0" smtClean="0"/>
              <a:t>Referent				Veranstaltung			          Ort</a:t>
            </a:r>
          </a:p>
        </p:txBody>
      </p:sp>
    </p:spTree>
    <p:extLst>
      <p:ext uri="{BB962C8B-B14F-4D97-AF65-F5344CB8AC3E}">
        <p14:creationId xmlns:p14="http://schemas.microsoft.com/office/powerpoint/2010/main" val="2197493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64981"/>
            <a:ext cx="5555411" cy="1002965"/>
          </a:xfrm>
          <a:prstGeom prst="roundRect">
            <a:avLst>
              <a:gd name="adj" fmla="val 0"/>
            </a:avLst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70000"/>
              </a:lnSpc>
              <a:defRPr sz="3000" cap="all" baseline="0">
                <a:solidFill>
                  <a:srgbClr val="7C9923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17" name="Textplatzhalter 14"/>
          <p:cNvSpPr>
            <a:spLocks noGrp="1"/>
          </p:cNvSpPr>
          <p:nvPr>
            <p:ph type="body" sz="quarter" idx="16"/>
          </p:nvPr>
        </p:nvSpPr>
        <p:spPr>
          <a:xfrm>
            <a:off x="457199" y="1359321"/>
            <a:ext cx="8428009" cy="4489449"/>
          </a:xfrm>
        </p:spPr>
        <p:txBody>
          <a:bodyPr lIns="0" tIns="0" rIns="0" bIns="0">
            <a:noAutofit/>
          </a:bodyPr>
          <a:lstStyle>
            <a:lvl1pPr marL="0" indent="0" defTabSz="36000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None/>
              <a:defRPr sz="2800" cap="all" baseline="0">
                <a:solidFill>
                  <a:srgbClr val="005980"/>
                </a:solidFill>
                <a:latin typeface="+mj-lt"/>
              </a:defRPr>
            </a:lvl1pPr>
            <a:lvl2pPr marL="361950" indent="-342900" defTabSz="360000">
              <a:spcBef>
                <a:spcPts val="300"/>
              </a:spcBef>
              <a:buFont typeface="Arial" pitchFamily="34" charset="0"/>
              <a:buChar char="»"/>
              <a:defRPr sz="2400">
                <a:solidFill>
                  <a:srgbClr val="3C3C3C"/>
                </a:solidFill>
              </a:defRPr>
            </a:lvl2pPr>
            <a:lvl3pPr marL="806450" indent="-342900" defTabSz="3600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3C3C3C"/>
                </a:solidFill>
              </a:defRPr>
            </a:lvl3pPr>
            <a:lvl4pPr marL="1165225" indent="-228600">
              <a:buFont typeface="Arial" pitchFamily="34" charset="0"/>
              <a:buChar char="»"/>
              <a:defRPr sz="2000" baseline="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						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49922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sfolie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2846029"/>
            <a:ext cx="8419763" cy="85041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800" b="0" i="0" cap="all" baseline="0">
                <a:solidFill>
                  <a:srgbClr val="005980"/>
                </a:solidFill>
                <a:latin typeface="+mj-lt"/>
                <a:cs typeface="Avenir LT 65 Medium"/>
              </a:defRPr>
            </a:lvl1pPr>
            <a:lvl2pPr marL="0" indent="0">
              <a:spcAft>
                <a:spcPts val="600"/>
              </a:spcAft>
              <a:buFont typeface="Arial"/>
              <a:buNone/>
              <a:defRPr sz="1800">
                <a:latin typeface="Minion Pro"/>
                <a:cs typeface="Minion Pro"/>
              </a:defRPr>
            </a:lvl2pPr>
            <a:lvl3pPr marL="0" indent="0">
              <a:spcAft>
                <a:spcPts val="600"/>
              </a:spcAft>
              <a:buNone/>
              <a:defRPr sz="1800">
                <a:latin typeface="Minion Pro"/>
                <a:cs typeface="Minion Pro"/>
              </a:defRPr>
            </a:lvl3pPr>
            <a:lvl4pPr>
              <a:defRPr>
                <a:latin typeface="Georgia"/>
                <a:cs typeface="Georgia"/>
              </a:defRPr>
            </a:lvl4pPr>
            <a:lvl5pPr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64981"/>
            <a:ext cx="5555411" cy="1002965"/>
          </a:xfrm>
          <a:prstGeom prst="roundRect">
            <a:avLst>
              <a:gd name="adj" fmla="val 0"/>
            </a:avLst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70000"/>
              </a:lnSpc>
              <a:defRPr sz="3000" cap="all" baseline="0">
                <a:solidFill>
                  <a:srgbClr val="7C9923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33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2 Bilder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12611" y="1393825"/>
            <a:ext cx="2864351" cy="2341413"/>
          </a:xfrm>
          <a:ln w="28575">
            <a:solidFill>
              <a:srgbClr val="A2C72C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011863" y="6465888"/>
            <a:ext cx="2865437" cy="250825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rgbClr val="7C9923"/>
                </a:solidFill>
              </a:defRPr>
            </a:lvl1pPr>
          </a:lstStyle>
          <a:p>
            <a:pPr lvl="0"/>
            <a:r>
              <a:rPr lang="de-DE" sz="1200" dirty="0" smtClean="0"/>
              <a:t>Quelle</a:t>
            </a:r>
            <a:endParaRPr lang="de-DE" dirty="0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6012611" y="3950898"/>
            <a:ext cx="2864351" cy="2329200"/>
          </a:xfrm>
          <a:ln w="28575">
            <a:solidFill>
              <a:srgbClr val="A2C72C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64981"/>
            <a:ext cx="5555411" cy="1002965"/>
          </a:xfrm>
          <a:prstGeom prst="roundRect">
            <a:avLst>
              <a:gd name="adj" fmla="val 0"/>
            </a:avLst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70000"/>
              </a:lnSpc>
              <a:defRPr sz="3000" cap="all" baseline="0">
                <a:solidFill>
                  <a:srgbClr val="7C9923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7"/>
          </p:nvPr>
        </p:nvSpPr>
        <p:spPr>
          <a:xfrm>
            <a:off x="457199" y="1350695"/>
            <a:ext cx="5486401" cy="4489449"/>
          </a:xfrm>
        </p:spPr>
        <p:txBody>
          <a:bodyPr lIns="0" tIns="0" rIns="0" bIns="0">
            <a:noAutofit/>
          </a:bodyPr>
          <a:lstStyle>
            <a:lvl1pPr marL="0" indent="0" defTabSz="36000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None/>
              <a:defRPr sz="2800" cap="all" baseline="0">
                <a:solidFill>
                  <a:srgbClr val="005980"/>
                </a:solidFill>
                <a:latin typeface="+mj-lt"/>
              </a:defRPr>
            </a:lvl1pPr>
            <a:lvl2pPr marL="360363" indent="-342900" defTabSz="360000">
              <a:spcBef>
                <a:spcPts val="300"/>
              </a:spcBef>
              <a:buFont typeface="Arial" pitchFamily="34" charset="0"/>
              <a:buChar char="»"/>
              <a:defRPr sz="2400">
                <a:solidFill>
                  <a:srgbClr val="3C3C3C"/>
                </a:solidFill>
              </a:defRPr>
            </a:lvl2pPr>
            <a:lvl3pPr marL="808038" indent="-342900" defTabSz="3600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3C3C3C"/>
                </a:solidFill>
              </a:defRPr>
            </a:lvl3pPr>
            <a:lvl4pPr marL="1165225" indent="-228600">
              <a:buFont typeface="Arial" pitchFamily="34" charset="0"/>
              <a:buChar char="»"/>
              <a:defRPr sz="2000" baseline="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						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59285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49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+ 2 Bilder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5426015" y="1393825"/>
            <a:ext cx="3450947" cy="4912084"/>
          </a:xfrm>
          <a:ln w="28575">
            <a:solidFill>
              <a:srgbClr val="A2C72C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011863" y="6465888"/>
            <a:ext cx="2865437" cy="250825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rgbClr val="7C9923"/>
                </a:solidFill>
              </a:defRPr>
            </a:lvl1pPr>
          </a:lstStyle>
          <a:p>
            <a:pPr lvl="0"/>
            <a:r>
              <a:rPr lang="de-DE" sz="1200" dirty="0" smtClean="0"/>
              <a:t>Quelle</a:t>
            </a:r>
            <a:endParaRPr lang="de-DE" dirty="0"/>
          </a:p>
        </p:txBody>
      </p:sp>
      <p:sp>
        <p:nvSpPr>
          <p:cNvPr id="13" name="Textplatzhalter 14"/>
          <p:cNvSpPr>
            <a:spLocks noGrp="1"/>
          </p:cNvSpPr>
          <p:nvPr>
            <p:ph type="body" sz="quarter" idx="17"/>
          </p:nvPr>
        </p:nvSpPr>
        <p:spPr>
          <a:xfrm>
            <a:off x="457200" y="1350695"/>
            <a:ext cx="4848046" cy="4489449"/>
          </a:xfrm>
        </p:spPr>
        <p:txBody>
          <a:bodyPr lIns="0" tIns="0" rIns="0" bIns="0">
            <a:noAutofit/>
          </a:bodyPr>
          <a:lstStyle>
            <a:lvl1pPr marL="0" indent="0" defTabSz="360000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None/>
              <a:defRPr sz="2800" cap="all" baseline="0">
                <a:solidFill>
                  <a:srgbClr val="005980"/>
                </a:solidFill>
                <a:latin typeface="+mj-lt"/>
              </a:defRPr>
            </a:lvl1pPr>
            <a:lvl2pPr marL="360363" indent="-342900" defTabSz="360000">
              <a:spcBef>
                <a:spcPts val="300"/>
              </a:spcBef>
              <a:buFont typeface="Arial" pitchFamily="34" charset="0"/>
              <a:buChar char="»"/>
              <a:defRPr sz="2400">
                <a:solidFill>
                  <a:srgbClr val="3C3C3C"/>
                </a:solidFill>
              </a:defRPr>
            </a:lvl2pPr>
            <a:lvl3pPr marL="808038" indent="-342900" defTabSz="3600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3C3C3C"/>
                </a:solidFill>
              </a:defRPr>
            </a:lvl3pPr>
            <a:lvl4pPr marL="1165225" indent="-228600">
              <a:buFont typeface="Arial" pitchFamily="34" charset="0"/>
              <a:buChar char="»"/>
              <a:defRPr sz="2000" baseline="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						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64981"/>
            <a:ext cx="5555411" cy="1002965"/>
          </a:xfrm>
          <a:prstGeom prst="roundRect">
            <a:avLst>
              <a:gd name="adj" fmla="val 0"/>
            </a:avLst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70000"/>
              </a:lnSpc>
              <a:defRPr sz="3000" cap="all" baseline="0">
                <a:solidFill>
                  <a:srgbClr val="7C9923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00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Großes Bild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" y="2147977"/>
            <a:ext cx="8428008" cy="4149306"/>
          </a:xfrm>
          <a:ln w="28575">
            <a:solidFill>
              <a:srgbClr val="A2C72C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011863" y="6465888"/>
            <a:ext cx="2865437" cy="250825"/>
          </a:xfrm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rgbClr val="7C9923"/>
                </a:solidFill>
              </a:defRPr>
            </a:lvl1pPr>
          </a:lstStyle>
          <a:p>
            <a:pPr lvl="0"/>
            <a:r>
              <a:rPr lang="de-DE" sz="1200" dirty="0" smtClean="0"/>
              <a:t>Quelle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449263" y="1376573"/>
            <a:ext cx="8419763" cy="85041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800" b="0" i="0" cap="all" baseline="0">
                <a:solidFill>
                  <a:srgbClr val="005980"/>
                </a:solidFill>
                <a:latin typeface="+mj-lt"/>
                <a:cs typeface="Avenir LT 65 Medium"/>
              </a:defRPr>
            </a:lvl1pPr>
            <a:lvl2pPr marL="0" indent="0">
              <a:spcAft>
                <a:spcPts val="600"/>
              </a:spcAft>
              <a:buFont typeface="Arial"/>
              <a:buNone/>
              <a:defRPr sz="1800">
                <a:latin typeface="Minion Pro"/>
                <a:cs typeface="Minion Pro"/>
              </a:defRPr>
            </a:lvl2pPr>
            <a:lvl3pPr marL="0" indent="0">
              <a:spcAft>
                <a:spcPts val="600"/>
              </a:spcAft>
              <a:buNone/>
              <a:defRPr sz="1800">
                <a:latin typeface="Minion Pro"/>
                <a:cs typeface="Minion Pro"/>
              </a:defRPr>
            </a:lvl3pPr>
            <a:lvl4pPr>
              <a:defRPr>
                <a:latin typeface="Georgia"/>
                <a:cs typeface="Georgia"/>
              </a:defRPr>
            </a:lvl4pPr>
            <a:lvl5pPr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64981"/>
            <a:ext cx="5555411" cy="1002965"/>
          </a:xfrm>
          <a:prstGeom prst="roundRect">
            <a:avLst>
              <a:gd name="adj" fmla="val 0"/>
            </a:avLst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70000"/>
              </a:lnSpc>
              <a:defRPr sz="3000" cap="all" baseline="0">
                <a:solidFill>
                  <a:srgbClr val="7C9923"/>
                </a:solidFill>
                <a:latin typeface="+mj-lt"/>
              </a:defRPr>
            </a:lvl1pPr>
          </a:lstStyle>
          <a:p>
            <a:r>
              <a:rPr lang="de-DE" dirty="0" smtClean="0"/>
              <a:t>Mastertitelformat bearbeiten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50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9" name="Titelplatzhalter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64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59" r:id="rId5"/>
    <p:sldLayoutId id="2147483655" r:id="rId6"/>
    <p:sldLayoutId id="2147483652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598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7C9923"/>
        </a:buClr>
        <a:buFont typeface="Calibri" pitchFamily="34" charset="0"/>
        <a:buChar char="»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7C9923"/>
        </a:buClr>
        <a:buFont typeface="Wingdings" pitchFamily="2" charset="2"/>
        <a:buChar char="§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7C9923"/>
        </a:buClr>
        <a:buFont typeface="Calibri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7C9923"/>
        </a:buClr>
        <a:buFont typeface="Wingdings" pitchFamily="2" charset="2"/>
        <a:buChar char="§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121" y="2011153"/>
            <a:ext cx="4572322" cy="22448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01388" y="4322286"/>
            <a:ext cx="5665327" cy="760958"/>
          </a:xfrm>
        </p:spPr>
        <p:txBody>
          <a:bodyPr/>
          <a:lstStyle/>
          <a:p>
            <a:r>
              <a:rPr lang="de-DE" dirty="0" smtClean="0"/>
              <a:t>Simmern/</a:t>
            </a:r>
            <a:r>
              <a:rPr lang="de-DE" dirty="0" err="1" smtClean="0"/>
              <a:t>Ohlweiler</a:t>
            </a:r>
            <a:r>
              <a:rPr lang="de-DE" dirty="0" smtClean="0"/>
              <a:t> </a:t>
            </a:r>
            <a:r>
              <a:rPr lang="de-DE" sz="1800" dirty="0" smtClean="0"/>
              <a:t>| 10.09.2013</a:t>
            </a:r>
          </a:p>
          <a:p>
            <a:r>
              <a:rPr lang="de-DE" dirty="0" smtClean="0"/>
              <a:t>Anja Folz, </a:t>
            </a:r>
            <a:r>
              <a:rPr lang="de-DE" dirty="0"/>
              <a:t>Abteilungsleiterin Netzwerke </a:t>
            </a:r>
            <a:br>
              <a:rPr lang="de-DE" dirty="0"/>
            </a:br>
            <a:r>
              <a:rPr lang="de-DE" dirty="0" smtClean="0"/>
              <a:t>Erneuerbare </a:t>
            </a:r>
            <a:r>
              <a:rPr lang="de-DE" dirty="0"/>
              <a:t>Energien, Energieeffizienz, </a:t>
            </a:r>
            <a:r>
              <a:rPr lang="de-DE" dirty="0" smtClean="0"/>
              <a:t>Energiewirtschaft</a:t>
            </a:r>
            <a:r>
              <a:rPr lang="de-DE" dirty="0"/>
              <a:t>		</a:t>
            </a: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462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pPr lvl="1"/>
            <a:r>
              <a:rPr lang="de-DE" sz="2200" b="1" dirty="0" smtClean="0">
                <a:solidFill>
                  <a:schemeClr val="tx1"/>
                </a:solidFill>
              </a:rPr>
              <a:t>Akteure / Zielgruppe:</a:t>
            </a:r>
          </a:p>
          <a:p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TSB --- Fraunhofer IESE --- Fraunhofer ITWM --- IHKs --- HWKs --- kommunale 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Spitzenverbände 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--- VKU --- LDEW --- MWKEL --- </a:t>
            </a:r>
            <a:r>
              <a:rPr lang="de-DE" sz="2000" cap="none" dirty="0" err="1">
                <a:solidFill>
                  <a:schemeClr val="tx1"/>
                </a:solidFill>
                <a:latin typeface="+mn-lt"/>
              </a:rPr>
              <a:t>StoRegio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 e.V. --- Görlitz AG --- 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cap="none" dirty="0" err="1">
                <a:solidFill>
                  <a:schemeClr val="tx1"/>
                </a:solidFill>
                <a:latin typeface="+mn-lt"/>
              </a:rPr>
              <a:t>juwi</a:t>
            </a:r>
            <a:r>
              <a:rPr lang="en-US" sz="2000" cap="none" dirty="0">
                <a:solidFill>
                  <a:schemeClr val="tx1"/>
                </a:solidFill>
                <a:latin typeface="+mn-lt"/>
              </a:rPr>
              <a:t> R &amp; D Research &amp; Development GmbH &amp; Co. KG </a:t>
            </a:r>
            <a:r>
              <a:rPr lang="en-US" sz="2000" cap="none" dirty="0" smtClean="0">
                <a:solidFill>
                  <a:schemeClr val="tx1"/>
                </a:solidFill>
                <a:latin typeface="+mn-lt"/>
              </a:rPr>
              <a:t>--- </a:t>
            </a:r>
            <a:r>
              <a:rPr lang="de-DE" sz="2000" cap="none" dirty="0" err="1" smtClean="0">
                <a:solidFill>
                  <a:schemeClr val="tx1"/>
                </a:solidFill>
                <a:latin typeface="+mn-lt"/>
              </a:rPr>
              <a:t>ÖkoBit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GmbH  --- 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Pfalzwerke 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AG --- Stadtwerke Mainz  AG --- 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Stadtwerke 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Speyer GmbH --- TWL 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AG </a:t>
            </a:r>
            <a:r>
              <a:rPr lang="de-DE" sz="2000" cap="none" dirty="0">
                <a:solidFill>
                  <a:schemeClr val="tx1"/>
                </a:solidFill>
                <a:latin typeface="+mn-lt"/>
              </a:rPr>
              <a:t>--- EWR Netz </a:t>
            </a:r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GmbH und weitere EVUs/Netzbetreiber bzw. 	Einzelunternehmen</a:t>
            </a:r>
            <a:endParaRPr lang="de-DE" sz="2000" cap="none" dirty="0" smtClean="0">
              <a:solidFill>
                <a:schemeClr val="tx1"/>
              </a:solidFill>
              <a:latin typeface="+mn-lt"/>
            </a:endParaRPr>
          </a:p>
          <a:p>
            <a:endParaRPr lang="de-DE" sz="2000" cap="none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de-DE" sz="2000" b="1" cap="none" dirty="0" smtClean="0">
                <a:latin typeface="+mn-lt"/>
              </a:rPr>
              <a:t>Auftakt durch </a:t>
            </a:r>
            <a:r>
              <a:rPr lang="de-DE" b="1" cap="none" dirty="0" smtClean="0">
                <a:latin typeface="+mn-lt"/>
              </a:rPr>
              <a:t>Smart-</a:t>
            </a:r>
            <a:r>
              <a:rPr lang="de-DE" b="1" cap="none" dirty="0" err="1" smtClean="0">
                <a:latin typeface="+mn-lt"/>
              </a:rPr>
              <a:t>Grids</a:t>
            </a:r>
            <a:r>
              <a:rPr lang="de-DE" b="1" cap="none" dirty="0" smtClean="0">
                <a:latin typeface="+mn-lt"/>
              </a:rPr>
              <a:t>-Woche</a:t>
            </a:r>
            <a:r>
              <a:rPr lang="de-DE" sz="2000" b="1" cap="none" dirty="0" smtClean="0">
                <a:latin typeface="+mn-lt"/>
              </a:rPr>
              <a:t> vom 08.-14.11.2013</a:t>
            </a:r>
            <a:r>
              <a:rPr lang="de-DE" sz="2000" b="1" cap="none" dirty="0" smtClean="0">
                <a:latin typeface="+mn-lt"/>
              </a:rPr>
              <a:t>!!!</a:t>
            </a:r>
          </a:p>
          <a:p>
            <a:pPr algn="ctr"/>
            <a:r>
              <a:rPr lang="de-DE" sz="2000" b="1" cap="none" dirty="0" smtClean="0">
                <a:latin typeface="+mn-lt"/>
              </a:rPr>
              <a:t>Workshop für Kommunen am 11.11.2013</a:t>
            </a:r>
          </a:p>
          <a:p>
            <a:pPr algn="ctr"/>
            <a:r>
              <a:rPr lang="de-DE" sz="2000" b="1" cap="none" dirty="0" smtClean="0">
                <a:latin typeface="+mn-lt"/>
              </a:rPr>
              <a:t>Workshop für Unternehmen am 14.11.2013</a:t>
            </a:r>
            <a:endParaRPr lang="de-DE" sz="2000" b="1" cap="none" dirty="0" smtClean="0">
              <a:latin typeface="+mn-lt"/>
            </a:endParaRP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Zukunftsinitiative Smart </a:t>
            </a:r>
            <a:r>
              <a:rPr lang="de-DE" sz="2400" dirty="0" err="1" smtClean="0"/>
              <a:t>grids</a:t>
            </a:r>
            <a:r>
              <a:rPr lang="de-DE" sz="2400" dirty="0"/>
              <a:t> </a:t>
            </a:r>
            <a:r>
              <a:rPr lang="de-DE" sz="1800" dirty="0" smtClean="0"/>
              <a:t>(2)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268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r>
              <a:rPr lang="de-DE" sz="2000" b="1" cap="none" dirty="0"/>
              <a:t>Erstes Treffen: </a:t>
            </a:r>
            <a:r>
              <a:rPr lang="de-DE" sz="2000" b="1" cap="none" dirty="0" smtClean="0"/>
              <a:t>voraussichtl</a:t>
            </a:r>
            <a:r>
              <a:rPr lang="de-DE" sz="2000" b="1" cap="none" dirty="0" smtClean="0"/>
              <a:t>ich</a:t>
            </a:r>
            <a:r>
              <a:rPr lang="de-DE" sz="2000" b="1" cap="none" dirty="0" smtClean="0"/>
              <a:t> </a:t>
            </a:r>
            <a:r>
              <a:rPr lang="de-DE" sz="2000" b="1" cap="none" dirty="0" smtClean="0"/>
              <a:t>Ende Oktober 2013 </a:t>
            </a:r>
            <a:br>
              <a:rPr lang="de-DE" sz="2000" b="1" cap="none" dirty="0" smtClean="0"/>
            </a:br>
            <a:r>
              <a:rPr lang="de-DE" sz="2000" b="1" cap="none" dirty="0" smtClean="0">
                <a:latin typeface="+mn-lt"/>
              </a:rPr>
              <a:t>Netzwerkbetreuung</a:t>
            </a:r>
            <a:r>
              <a:rPr lang="de-DE" sz="2000" b="1" cap="none" dirty="0">
                <a:latin typeface="+mn-lt"/>
              </a:rPr>
              <a:t>: </a:t>
            </a:r>
            <a:r>
              <a:rPr lang="de-DE" sz="2000" cap="none" dirty="0">
                <a:latin typeface="+mn-lt"/>
              </a:rPr>
              <a:t>EA </a:t>
            </a:r>
            <a:r>
              <a:rPr lang="de-DE" sz="2000" cap="none" dirty="0" smtClean="0">
                <a:latin typeface="+mn-lt"/>
              </a:rPr>
              <a:t>RLP / Sarah Fischer &amp; Anja Folz</a:t>
            </a:r>
          </a:p>
          <a:p>
            <a:pPr lvl="1"/>
            <a:r>
              <a:rPr lang="en-US" sz="2200" b="1" dirty="0" err="1" smtClean="0"/>
              <a:t>Zielsetzung</a:t>
            </a:r>
            <a:r>
              <a:rPr lang="en-US" sz="2200" b="1" dirty="0"/>
              <a:t>:</a:t>
            </a:r>
            <a:endParaRPr lang="de-DE" sz="2000" dirty="0"/>
          </a:p>
          <a:p>
            <a:pPr lvl="2"/>
            <a:r>
              <a:rPr lang="de-DE" sz="2000" b="1" dirty="0" smtClean="0"/>
              <a:t>Zusammenführung </a:t>
            </a:r>
            <a:r>
              <a:rPr lang="de-DE" sz="2000" b="1" dirty="0"/>
              <a:t>interdisziplinärer Kompetenzen</a:t>
            </a:r>
            <a:r>
              <a:rPr lang="de-DE" sz="2000" dirty="0"/>
              <a:t> zum Thema nachhaltige </a:t>
            </a:r>
            <a:r>
              <a:rPr lang="de-DE" sz="2000" dirty="0" smtClean="0"/>
              <a:t>Mobilität</a:t>
            </a:r>
          </a:p>
          <a:p>
            <a:pPr lvl="2"/>
            <a:r>
              <a:rPr lang="de-DE" sz="2000" dirty="0" smtClean="0"/>
              <a:t>Identifizierung </a:t>
            </a:r>
            <a:r>
              <a:rPr lang="de-DE" sz="2000" dirty="0"/>
              <a:t>und </a:t>
            </a:r>
            <a:r>
              <a:rPr lang="de-DE" sz="2000" b="1" dirty="0" err="1"/>
              <a:t>Impulsgebung</a:t>
            </a:r>
            <a:r>
              <a:rPr lang="de-DE" sz="2000" b="1" dirty="0"/>
              <a:t> für Mobilitäts-Entwicklung als Beitrag zur E-Wende </a:t>
            </a:r>
            <a:r>
              <a:rPr lang="de-DE" sz="2000" b="1" dirty="0" smtClean="0"/>
              <a:t>RLP</a:t>
            </a:r>
          </a:p>
          <a:p>
            <a:pPr lvl="2"/>
            <a:r>
              <a:rPr lang="de-DE" sz="2000" dirty="0" smtClean="0"/>
              <a:t>Identifizierung </a:t>
            </a:r>
            <a:r>
              <a:rPr lang="de-DE" sz="2000" b="1" dirty="0" smtClean="0"/>
              <a:t>Hemmnisse/Chancen/Maßnahmen 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r>
              <a:rPr lang="en-US" sz="2200" b="1" dirty="0" err="1" smtClean="0"/>
              <a:t>Tätigkeitsschwerpunkte</a:t>
            </a:r>
            <a:r>
              <a:rPr lang="en-US" sz="2000" b="1" dirty="0" smtClean="0"/>
              <a:t>:</a:t>
            </a:r>
          </a:p>
          <a:p>
            <a:pPr lvl="2"/>
            <a:r>
              <a:rPr lang="de-DE" sz="2000" b="1" dirty="0" smtClean="0">
                <a:solidFill>
                  <a:schemeClr val="tx1"/>
                </a:solidFill>
              </a:rPr>
              <a:t>Identifizierung intermodaler, zukunftsweisender Ansätze </a:t>
            </a:r>
            <a:r>
              <a:rPr lang="de-DE" sz="2000" dirty="0" smtClean="0">
                <a:solidFill>
                  <a:schemeClr val="tx1"/>
                </a:solidFill>
              </a:rPr>
              <a:t>und deren </a:t>
            </a:r>
            <a:r>
              <a:rPr lang="de-DE" sz="2000" b="1" dirty="0" smtClean="0">
                <a:solidFill>
                  <a:schemeClr val="tx1"/>
                </a:solidFill>
              </a:rPr>
              <a:t>Integration in E-Wende</a:t>
            </a:r>
          </a:p>
          <a:p>
            <a:pPr lvl="2"/>
            <a:r>
              <a:rPr lang="de-DE" sz="2000" dirty="0" smtClean="0">
                <a:solidFill>
                  <a:schemeClr val="tx1"/>
                </a:solidFill>
              </a:rPr>
              <a:t>Konkretisierung </a:t>
            </a:r>
            <a:r>
              <a:rPr lang="de-DE" sz="2000" dirty="0" smtClean="0">
                <a:solidFill>
                  <a:schemeClr val="tx1"/>
                </a:solidFill>
              </a:rPr>
              <a:t>/ Abstimmung von </a:t>
            </a:r>
            <a:r>
              <a:rPr lang="de-DE" sz="2000" b="1" dirty="0" smtClean="0">
                <a:solidFill>
                  <a:schemeClr val="tx1"/>
                </a:solidFill>
              </a:rPr>
              <a:t>Informationsangeboten </a:t>
            </a:r>
            <a:r>
              <a:rPr lang="de-DE" sz="2000" dirty="0" smtClean="0">
                <a:solidFill>
                  <a:schemeClr val="tx1"/>
                </a:solidFill>
              </a:rPr>
              <a:t>für 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potenzielle </a:t>
            </a:r>
            <a:r>
              <a:rPr lang="de-DE" sz="2000" dirty="0" smtClean="0">
                <a:solidFill>
                  <a:schemeClr val="tx1"/>
                </a:solidFill>
              </a:rPr>
              <a:t>Umsetzer (Kommunen, Unternehmen)</a:t>
            </a:r>
          </a:p>
          <a:p>
            <a:pPr lvl="2"/>
            <a:r>
              <a:rPr lang="de-DE" sz="2000" dirty="0" smtClean="0">
                <a:solidFill>
                  <a:schemeClr val="tx1"/>
                </a:solidFill>
              </a:rPr>
              <a:t>Erörterung </a:t>
            </a:r>
            <a:r>
              <a:rPr lang="de-DE" sz="2000" b="1" dirty="0" smtClean="0">
                <a:solidFill>
                  <a:schemeClr val="tx1"/>
                </a:solidFill>
              </a:rPr>
              <a:t>Erreichbarkeit </a:t>
            </a:r>
            <a:r>
              <a:rPr lang="de-DE" sz="2000" b="1" dirty="0" smtClean="0">
                <a:solidFill>
                  <a:schemeClr val="tx1"/>
                </a:solidFill>
              </a:rPr>
              <a:t>Bürger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AK Nachhaltige </a:t>
            </a:r>
            <a:r>
              <a:rPr lang="de-DE" sz="2400" dirty="0"/>
              <a:t>Mobilität </a:t>
            </a:r>
            <a:r>
              <a:rPr lang="de-DE" sz="1800" dirty="0" smtClean="0"/>
              <a:t>(1)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7252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pPr lvl="1"/>
            <a:r>
              <a:rPr lang="de-DE" sz="2200" b="1" dirty="0" smtClean="0">
                <a:solidFill>
                  <a:schemeClr val="tx1"/>
                </a:solidFill>
              </a:rPr>
              <a:t>Akteure </a:t>
            </a:r>
            <a:r>
              <a:rPr lang="de-DE" sz="2200" b="1" dirty="0" smtClean="0">
                <a:solidFill>
                  <a:schemeClr val="tx1"/>
                </a:solidFill>
              </a:rPr>
              <a:t>/ Zielgruppe:</a:t>
            </a:r>
          </a:p>
          <a:p>
            <a:r>
              <a:rPr lang="de-DE" sz="2000" cap="none" dirty="0">
                <a:solidFill>
                  <a:schemeClr val="tx1"/>
                </a:solidFill>
              </a:rPr>
              <a:t>	Transferstelle für Rationelle und Regenerative Energienutzung Bingen (TSB) --- </a:t>
            </a:r>
            <a:r>
              <a:rPr lang="de-DE" sz="2000" cap="none" dirty="0" smtClean="0">
                <a:solidFill>
                  <a:schemeClr val="tx1"/>
                </a:solidFill>
              </a:rPr>
              <a:t>	Institut </a:t>
            </a:r>
            <a:r>
              <a:rPr lang="de-DE" sz="2000" cap="none" dirty="0">
                <a:solidFill>
                  <a:schemeClr val="tx1"/>
                </a:solidFill>
              </a:rPr>
              <a:t>für angewandtes Stoffstrommanagement (</a:t>
            </a:r>
            <a:r>
              <a:rPr lang="de-DE" sz="2000" cap="none" dirty="0" err="1">
                <a:solidFill>
                  <a:schemeClr val="tx1"/>
                </a:solidFill>
              </a:rPr>
              <a:t>IfaS</a:t>
            </a:r>
            <a:r>
              <a:rPr lang="de-DE" sz="2000" cap="none" dirty="0">
                <a:solidFill>
                  <a:schemeClr val="tx1"/>
                </a:solidFill>
              </a:rPr>
              <a:t>) --- Institut für Mobilität </a:t>
            </a:r>
            <a:r>
              <a:rPr lang="de-DE" sz="2000" cap="none" dirty="0" smtClean="0">
                <a:solidFill>
                  <a:schemeClr val="tx1"/>
                </a:solidFill>
              </a:rPr>
              <a:t>	und </a:t>
            </a:r>
            <a:r>
              <a:rPr lang="de-DE" sz="2000" cap="none" dirty="0">
                <a:solidFill>
                  <a:schemeClr val="tx1"/>
                </a:solidFill>
              </a:rPr>
              <a:t>Verkehr (</a:t>
            </a:r>
            <a:r>
              <a:rPr lang="de-DE" sz="2000" cap="none" dirty="0" err="1">
                <a:solidFill>
                  <a:schemeClr val="tx1"/>
                </a:solidFill>
              </a:rPr>
              <a:t>Imove</a:t>
            </a:r>
            <a:r>
              <a:rPr lang="de-DE" sz="2000" cap="none" dirty="0">
                <a:solidFill>
                  <a:schemeClr val="tx1"/>
                </a:solidFill>
              </a:rPr>
              <a:t>) --- Lehrstuhl für Regelungssysteme (LRS) --- Commercial </a:t>
            </a:r>
            <a:r>
              <a:rPr lang="de-DE" sz="2000" cap="none" dirty="0" smtClean="0">
                <a:solidFill>
                  <a:schemeClr val="tx1"/>
                </a:solidFill>
              </a:rPr>
              <a:t>	</a:t>
            </a:r>
            <a:r>
              <a:rPr lang="de-DE" sz="2000" cap="none" dirty="0" err="1" smtClean="0">
                <a:solidFill>
                  <a:schemeClr val="tx1"/>
                </a:solidFill>
              </a:rPr>
              <a:t>Vehicle</a:t>
            </a:r>
            <a:r>
              <a:rPr lang="de-DE" sz="2000" cap="none" dirty="0" smtClean="0">
                <a:solidFill>
                  <a:schemeClr val="tx1"/>
                </a:solidFill>
              </a:rPr>
              <a:t> Cluster --- Bundesverband Elektromobilität (Vertretung RLP) ---	Innenministerium --- </a:t>
            </a:r>
            <a:r>
              <a:rPr lang="de-DE" sz="2000" cap="none" dirty="0">
                <a:solidFill>
                  <a:schemeClr val="tx1"/>
                </a:solidFill>
              </a:rPr>
              <a:t>MWKEL, </a:t>
            </a:r>
            <a:r>
              <a:rPr lang="de-DE" sz="2000" cap="none" dirty="0" smtClean="0">
                <a:solidFill>
                  <a:schemeClr val="tx1"/>
                </a:solidFill>
              </a:rPr>
              <a:t>--- </a:t>
            </a:r>
            <a:r>
              <a:rPr lang="de-DE" sz="2000" cap="none" dirty="0" err="1" smtClean="0">
                <a:solidFill>
                  <a:schemeClr val="tx1"/>
                </a:solidFill>
              </a:rPr>
              <a:t>flinc</a:t>
            </a:r>
            <a:r>
              <a:rPr lang="de-DE" sz="2000" cap="none" dirty="0" smtClean="0">
                <a:solidFill>
                  <a:schemeClr val="tx1"/>
                </a:solidFill>
              </a:rPr>
              <a:t> AG --- Verkehrsverbünde  (z.B. VRN) --- 	aktive Kommunen/Unternehmen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AK Nachhaltige </a:t>
            </a:r>
            <a:r>
              <a:rPr lang="de-DE" sz="2400" dirty="0"/>
              <a:t>Mobilität </a:t>
            </a:r>
            <a:r>
              <a:rPr lang="de-DE" sz="1800" dirty="0" smtClean="0"/>
              <a:t>(2)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1796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DE" sz="2000" b="1" cap="none" dirty="0" smtClean="0">
                <a:latin typeface="+mn-lt"/>
              </a:rPr>
              <a:t>Netzwerkbetreuung</a:t>
            </a:r>
            <a:r>
              <a:rPr lang="de-DE" sz="2000" b="1" cap="none" dirty="0">
                <a:latin typeface="+mn-lt"/>
              </a:rPr>
              <a:t>: </a:t>
            </a:r>
            <a:r>
              <a:rPr lang="de-DE" sz="2000" cap="none" dirty="0">
                <a:latin typeface="+mn-lt"/>
              </a:rPr>
              <a:t>EA </a:t>
            </a:r>
            <a:r>
              <a:rPr lang="de-DE" sz="2000" cap="none" dirty="0" smtClean="0">
                <a:latin typeface="+mn-lt"/>
              </a:rPr>
              <a:t>RLP / </a:t>
            </a:r>
            <a:r>
              <a:rPr lang="de-DE" sz="2000" cap="none" dirty="0" smtClean="0">
                <a:latin typeface="+mn-lt"/>
              </a:rPr>
              <a:t>Simone Berger &amp; Irina Kollert</a:t>
            </a:r>
            <a:endParaRPr lang="de-DE" sz="2000" cap="none" dirty="0" smtClean="0">
              <a:latin typeface="+mn-lt"/>
            </a:endParaRPr>
          </a:p>
          <a:p>
            <a:pPr lvl="1">
              <a:spcBef>
                <a:spcPts val="1200"/>
              </a:spcBef>
            </a:pPr>
            <a:r>
              <a:rPr lang="de-DE" sz="2200" b="1" dirty="0"/>
              <a:t>AK „</a:t>
            </a:r>
            <a:r>
              <a:rPr lang="de-DE" sz="2200" b="1" dirty="0" smtClean="0"/>
              <a:t>Passivhaus“, seit 2010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dirty="0" smtClean="0"/>
              <a:t>	</a:t>
            </a:r>
            <a:r>
              <a:rPr lang="de-DE" sz="2200" b="1" dirty="0" smtClean="0"/>
              <a:t>Ziel</a:t>
            </a:r>
            <a:r>
              <a:rPr lang="de-DE" sz="2200" b="1" dirty="0"/>
              <a:t>: </a:t>
            </a:r>
            <a:r>
              <a:rPr lang="de-DE" sz="2200" dirty="0" smtClean="0"/>
              <a:t>Bündelung Kompetenz, Austausch </a:t>
            </a:r>
            <a:r>
              <a:rPr lang="de-DE" sz="2200" dirty="0"/>
              <a:t>zu </a:t>
            </a:r>
            <a:r>
              <a:rPr lang="de-DE" sz="2200" dirty="0" smtClean="0"/>
              <a:t>Problemstellungen ,  	Erfahrungen im Passivhausbau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dirty="0" smtClean="0"/>
              <a:t>	</a:t>
            </a:r>
            <a:r>
              <a:rPr lang="de-DE" sz="2200" b="1" dirty="0" smtClean="0"/>
              <a:t>Tätigkeiten: </a:t>
            </a:r>
            <a:r>
              <a:rPr lang="de-DE" sz="2200" dirty="0" err="1" smtClean="0"/>
              <a:t>jährl</a:t>
            </a:r>
            <a:r>
              <a:rPr lang="de-DE" sz="2200" dirty="0" smtClean="0"/>
              <a:t>. Passivhauskongresses, Themenabende für die Praxis</a:t>
            </a:r>
            <a:br>
              <a:rPr lang="de-DE" sz="2200" dirty="0" smtClean="0"/>
            </a:br>
            <a:endParaRPr lang="de-DE" sz="2200" dirty="0" smtClean="0"/>
          </a:p>
          <a:p>
            <a:pPr lvl="1">
              <a:spcBef>
                <a:spcPts val="1200"/>
              </a:spcBef>
            </a:pPr>
            <a:r>
              <a:rPr lang="de-DE" sz="2200" b="1" dirty="0" smtClean="0"/>
              <a:t>AK</a:t>
            </a:r>
            <a:r>
              <a:rPr lang="de-DE" sz="2200" dirty="0" smtClean="0"/>
              <a:t> </a:t>
            </a:r>
            <a:r>
              <a:rPr lang="de-DE" sz="2200" b="1" dirty="0" smtClean="0"/>
              <a:t>„</a:t>
            </a:r>
            <a:r>
              <a:rPr lang="de-DE" sz="2200" b="1" dirty="0" err="1" smtClean="0"/>
              <a:t>EneV</a:t>
            </a:r>
            <a:r>
              <a:rPr lang="de-DE" sz="2200" b="1" dirty="0" smtClean="0"/>
              <a:t> </a:t>
            </a:r>
            <a:r>
              <a:rPr lang="de-DE" sz="2200" b="1" dirty="0"/>
              <a:t>und </a:t>
            </a:r>
            <a:r>
              <a:rPr lang="de-DE" sz="2200" b="1" dirty="0" smtClean="0"/>
              <a:t>Energieberater“, seit 2008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b="1" dirty="0"/>
              <a:t>	</a:t>
            </a:r>
            <a:r>
              <a:rPr lang="de-DE" sz="2200" b="1" dirty="0" smtClean="0"/>
              <a:t>Ziel: </a:t>
            </a:r>
            <a:r>
              <a:rPr lang="de-DE" sz="2200" dirty="0" smtClean="0"/>
              <a:t>Erfahrungsaustausch/Input zu </a:t>
            </a:r>
            <a:r>
              <a:rPr lang="de-DE" sz="2200" dirty="0"/>
              <a:t>Novellierung  </a:t>
            </a:r>
            <a:r>
              <a:rPr lang="de-DE" sz="2200" dirty="0" smtClean="0"/>
              <a:t>	Energieeinsparverordnung, Änderungen Förderprozedere </a:t>
            </a:r>
            <a:r>
              <a:rPr lang="de-DE" sz="2200" dirty="0"/>
              <a:t>der KfW </a:t>
            </a:r>
            <a:r>
              <a:rPr lang="de-DE" sz="2200" dirty="0" smtClean="0"/>
              <a:t>Bank, 	weitere Förderprogramme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b="1" dirty="0"/>
              <a:t>	</a:t>
            </a:r>
            <a:r>
              <a:rPr lang="de-DE" sz="2200" b="1" dirty="0" smtClean="0"/>
              <a:t>Tätigkeiten</a:t>
            </a:r>
            <a:r>
              <a:rPr lang="de-DE" sz="2200" b="1" dirty="0"/>
              <a:t>: </a:t>
            </a:r>
            <a:r>
              <a:rPr lang="de-DE" sz="2200" dirty="0" smtClean="0"/>
              <a:t>Politikberatung, Konzept Energieberatertag 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</a:t>
            </a:r>
            <a:r>
              <a:rPr lang="de-DE" sz="2400" dirty="0" smtClean="0"/>
              <a:t>AKs &amp; </a:t>
            </a:r>
            <a:r>
              <a:rPr lang="de-DE" sz="2400" dirty="0"/>
              <a:t>Netzwerke Gebäude </a:t>
            </a:r>
            <a:r>
              <a:rPr lang="de-DE" sz="1800" dirty="0"/>
              <a:t>(1)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4996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DE" sz="2000" b="1" cap="none" dirty="0" smtClean="0"/>
              <a:t/>
            </a:r>
            <a:br>
              <a:rPr lang="de-DE" sz="2000" b="1" cap="none" dirty="0" smtClean="0"/>
            </a:br>
            <a:r>
              <a:rPr lang="de-DE" sz="2000" b="1" cap="none" dirty="0" smtClean="0">
                <a:latin typeface="+mn-lt"/>
              </a:rPr>
              <a:t>Netzwerkbetreuung</a:t>
            </a:r>
            <a:r>
              <a:rPr lang="de-DE" sz="2000" b="1" cap="none" dirty="0">
                <a:latin typeface="+mn-lt"/>
              </a:rPr>
              <a:t>: </a:t>
            </a:r>
            <a:r>
              <a:rPr lang="de-DE" sz="2000" cap="none" dirty="0">
                <a:latin typeface="+mn-lt"/>
              </a:rPr>
              <a:t>EA </a:t>
            </a:r>
            <a:r>
              <a:rPr lang="de-DE" sz="2000" cap="none" dirty="0" smtClean="0">
                <a:latin typeface="+mn-lt"/>
              </a:rPr>
              <a:t>RLP </a:t>
            </a:r>
            <a:r>
              <a:rPr lang="de-DE" sz="2000" cap="none" dirty="0" smtClean="0">
                <a:latin typeface="+mn-lt"/>
              </a:rPr>
              <a:t>/ </a:t>
            </a:r>
            <a:r>
              <a:rPr lang="de-DE" sz="2000" cap="none" dirty="0"/>
              <a:t>EA RLP / Simone Berger &amp; Irina </a:t>
            </a:r>
            <a:r>
              <a:rPr lang="de-DE" sz="2000" cap="none" dirty="0" smtClean="0"/>
              <a:t>Kollert</a:t>
            </a:r>
            <a:endParaRPr lang="de-DE" sz="2000" cap="none" dirty="0" smtClean="0">
              <a:latin typeface="+mn-lt"/>
            </a:endParaRPr>
          </a:p>
          <a:p>
            <a:pPr lvl="1">
              <a:spcBef>
                <a:spcPts val="1200"/>
              </a:spcBef>
            </a:pPr>
            <a:r>
              <a:rPr lang="de-DE" sz="2200" b="1" dirty="0" smtClean="0"/>
              <a:t>AK „Energieberater“, seit 2008 (akt. integriert in AK </a:t>
            </a:r>
            <a:r>
              <a:rPr lang="de-DE" sz="2200" b="1" dirty="0" err="1" smtClean="0"/>
              <a:t>EnEV</a:t>
            </a:r>
            <a:r>
              <a:rPr lang="de-DE" sz="2200" b="1" dirty="0" smtClean="0"/>
              <a:t>)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b="1" dirty="0"/>
              <a:t>	</a:t>
            </a:r>
            <a:r>
              <a:rPr lang="de-DE" sz="2200" b="1" dirty="0" smtClean="0"/>
              <a:t>Ziel</a:t>
            </a:r>
            <a:r>
              <a:rPr lang="de-DE" sz="2200" b="1" dirty="0"/>
              <a:t>: </a:t>
            </a:r>
            <a:r>
              <a:rPr lang="de-DE" sz="2200" dirty="0"/>
              <a:t>Bündelung Kompetenz, Austausch zu Problemstellungen,  </a:t>
            </a:r>
            <a:r>
              <a:rPr lang="de-DE" sz="2200" dirty="0" smtClean="0"/>
              <a:t>	Erfahrungen, akt. Anforderungen Energieberatung Wohngebäude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b="1" dirty="0" smtClean="0"/>
              <a:t>	Tätigkeiten</a:t>
            </a:r>
            <a:r>
              <a:rPr lang="de-DE" sz="2200" b="1" dirty="0"/>
              <a:t>: </a:t>
            </a:r>
            <a:r>
              <a:rPr lang="de-DE" sz="2200" dirty="0"/>
              <a:t>Orientierungshilfen für die Praxis, Energieberaterliste, 	Veranstaltungen</a:t>
            </a:r>
          </a:p>
          <a:p>
            <a:pPr lvl="1">
              <a:spcBef>
                <a:spcPts val="1200"/>
              </a:spcBef>
            </a:pPr>
            <a:endParaRPr lang="de-DE" sz="2200" b="1" dirty="0" smtClean="0"/>
          </a:p>
          <a:p>
            <a:pPr lvl="1">
              <a:spcBef>
                <a:spcPts val="1200"/>
              </a:spcBef>
            </a:pPr>
            <a:r>
              <a:rPr lang="de-DE" sz="2200" b="1" dirty="0" smtClean="0"/>
              <a:t>Netzwerk energieeffizientes Bauen und Wohnen, wieder seit 2012</a:t>
            </a:r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b="1" dirty="0" smtClean="0"/>
              <a:t>	Ziel</a:t>
            </a:r>
            <a:r>
              <a:rPr lang="de-DE" sz="2200" b="1" dirty="0"/>
              <a:t>: </a:t>
            </a:r>
            <a:r>
              <a:rPr lang="de-DE" sz="2200" dirty="0" smtClean="0"/>
              <a:t>Förderung</a:t>
            </a:r>
            <a:r>
              <a:rPr lang="de-DE" sz="2200" b="1" dirty="0" smtClean="0"/>
              <a:t> </a:t>
            </a:r>
            <a:r>
              <a:rPr lang="de-DE" sz="2200" dirty="0" smtClean="0"/>
              <a:t>Erfahrungsaustausch / Umsetzung energieeffizientes 	Wohngebäude</a:t>
            </a:r>
            <a:endParaRPr lang="de-DE" sz="2200" dirty="0"/>
          </a:p>
          <a:p>
            <a:pPr marL="17463" lvl="1" indent="0">
              <a:spcBef>
                <a:spcPts val="1200"/>
              </a:spcBef>
              <a:buNone/>
            </a:pPr>
            <a:r>
              <a:rPr lang="de-DE" sz="2200" b="1" dirty="0"/>
              <a:t>	Tätigkeiten: </a:t>
            </a:r>
            <a:r>
              <a:rPr lang="de-DE" sz="2200" dirty="0" smtClean="0"/>
              <a:t>Kommunikation, Sensibilisierung, Multiplikation 	Praxiserfahrungen (Historie „</a:t>
            </a:r>
            <a:r>
              <a:rPr lang="de-DE" sz="2200" dirty="0" err="1" smtClean="0"/>
              <a:t>UnserEner</a:t>
            </a:r>
            <a:r>
              <a:rPr lang="de-DE" sz="2200" dirty="0" smtClean="0"/>
              <a:t>“)</a:t>
            </a:r>
            <a:endParaRPr lang="de-DE" sz="2200" dirty="0"/>
          </a:p>
          <a:p>
            <a:pPr marL="17463" lvl="1" indent="0">
              <a:buNone/>
            </a:pPr>
            <a:r>
              <a:rPr lang="de-DE" sz="2200" b="1" dirty="0" smtClean="0"/>
              <a:t/>
            </a:r>
            <a:br>
              <a:rPr lang="de-DE" sz="2200" b="1" dirty="0" smtClean="0"/>
            </a:b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</a:t>
            </a:r>
            <a:r>
              <a:rPr lang="de-DE" sz="2400" dirty="0" smtClean="0"/>
              <a:t>AKs &amp; </a:t>
            </a:r>
            <a:r>
              <a:rPr lang="de-DE" sz="2400" dirty="0"/>
              <a:t>Netzwerke Gebäude </a:t>
            </a:r>
            <a:r>
              <a:rPr lang="de-DE" sz="1800" dirty="0" smtClean="0"/>
              <a:t>(2)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2657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4981"/>
            <a:ext cx="6153150" cy="1002965"/>
          </a:xfrm>
        </p:spPr>
        <p:txBody>
          <a:bodyPr/>
          <a:lstStyle/>
          <a:p>
            <a:r>
              <a:rPr lang="de-DE" dirty="0" smtClean="0"/>
              <a:t>AUSBLICK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3812523" y="3271254"/>
            <a:ext cx="1343936" cy="9498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Energie-agentur</a:t>
            </a:r>
          </a:p>
          <a:p>
            <a:pPr algn="ctr"/>
            <a:r>
              <a:rPr lang="de-DE" sz="900" dirty="0" smtClean="0"/>
              <a:t>RLP</a:t>
            </a:r>
            <a:endParaRPr lang="de-DE" sz="900" dirty="0"/>
          </a:p>
        </p:txBody>
      </p:sp>
      <p:sp>
        <p:nvSpPr>
          <p:cNvPr id="8" name="Ellipse 7"/>
          <p:cNvSpPr/>
          <p:nvPr/>
        </p:nvSpPr>
        <p:spPr>
          <a:xfrm>
            <a:off x="1716340" y="2128684"/>
            <a:ext cx="1528162" cy="953960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Netzwerk Geothermie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877278" y="2604914"/>
            <a:ext cx="1101006" cy="45689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</a:t>
            </a:r>
            <a:br>
              <a:rPr lang="de-DE" sz="900" dirty="0" smtClean="0">
                <a:solidFill>
                  <a:schemeClr val="tx1"/>
                </a:solidFill>
              </a:rPr>
            </a:br>
            <a:r>
              <a:rPr lang="de-DE" sz="900" dirty="0" smtClean="0">
                <a:solidFill>
                  <a:schemeClr val="tx1"/>
                </a:solidFill>
              </a:rPr>
              <a:t>Geothermie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903003" y="4161882"/>
            <a:ext cx="2141817" cy="1250785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Zukunftsinitiative Smart </a:t>
            </a:r>
            <a:r>
              <a:rPr lang="de-DE" sz="900" dirty="0" err="1" smtClean="0">
                <a:solidFill>
                  <a:schemeClr val="tx1"/>
                </a:solidFill>
              </a:rPr>
              <a:t>Grids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032886" y="4661801"/>
            <a:ext cx="1723903" cy="7332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Kompetenznetzwerk Smart </a:t>
            </a:r>
            <a:r>
              <a:rPr lang="de-DE" sz="900" dirty="0" err="1" smtClean="0">
                <a:solidFill>
                  <a:schemeClr val="tx1"/>
                </a:solidFill>
              </a:rPr>
              <a:t>Grids</a:t>
            </a:r>
            <a:r>
              <a:rPr lang="de-DE" sz="900" dirty="0" smtClean="0">
                <a:solidFill>
                  <a:schemeClr val="tx1"/>
                </a:solidFill>
              </a:rPr>
              <a:t> &amp; virtuelle Kraftwerke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744060" y="4249462"/>
            <a:ext cx="1305987" cy="561162"/>
          </a:xfrm>
          <a:prstGeom prst="ellipse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Nachhaltige Mobilität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185020" y="5068113"/>
            <a:ext cx="1168585" cy="602481"/>
          </a:xfrm>
          <a:prstGeom prst="ellipse">
            <a:avLst/>
          </a:prstGeom>
          <a:solidFill>
            <a:srgbClr val="FFB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Passivhaus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25635" y="5027633"/>
            <a:ext cx="1369410" cy="587688"/>
          </a:xfrm>
          <a:prstGeom prst="ellipse">
            <a:avLst/>
          </a:prstGeom>
          <a:solidFill>
            <a:srgbClr val="FFB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</a:t>
            </a:r>
            <a:r>
              <a:rPr lang="de-DE" sz="900" dirty="0" err="1" smtClean="0">
                <a:solidFill>
                  <a:schemeClr val="tx1"/>
                </a:solidFill>
              </a:rPr>
              <a:t>EneV</a:t>
            </a:r>
            <a:r>
              <a:rPr lang="de-DE" sz="900" dirty="0" smtClean="0">
                <a:solidFill>
                  <a:schemeClr val="tx1"/>
                </a:solidFill>
              </a:rPr>
              <a:t> und Energieberater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748940" y="5627039"/>
            <a:ext cx="1480733" cy="634818"/>
          </a:xfrm>
          <a:prstGeom prst="ellipse">
            <a:avLst/>
          </a:prstGeom>
          <a:solidFill>
            <a:srgbClr val="FFB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</a:t>
            </a:r>
            <a:r>
              <a:rPr lang="de-DE" sz="900" dirty="0" err="1" smtClean="0">
                <a:solidFill>
                  <a:schemeClr val="tx1"/>
                </a:solidFill>
              </a:rPr>
              <a:t>Energieffizientes</a:t>
            </a:r>
            <a:r>
              <a:rPr lang="de-DE" sz="900" dirty="0" smtClean="0">
                <a:solidFill>
                  <a:schemeClr val="tx1"/>
                </a:solidFill>
              </a:rPr>
              <a:t> Bauen und Wohnen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>
            <a:stCxn id="6" idx="1"/>
            <a:endCxn id="8" idx="5"/>
          </p:cNvCxnSpPr>
          <p:nvPr/>
        </p:nvCxnSpPr>
        <p:spPr>
          <a:xfrm flipH="1" flipV="1">
            <a:off x="3020708" y="2942940"/>
            <a:ext cx="988630" cy="467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>
            <a:stCxn id="6" idx="0"/>
            <a:endCxn id="66" idx="4"/>
          </p:cNvCxnSpPr>
          <p:nvPr/>
        </p:nvCxnSpPr>
        <p:spPr>
          <a:xfrm flipV="1">
            <a:off x="4484491" y="2850306"/>
            <a:ext cx="0" cy="42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6" idx="6"/>
            <a:endCxn id="12" idx="2"/>
          </p:cNvCxnSpPr>
          <p:nvPr/>
        </p:nvCxnSpPr>
        <p:spPr>
          <a:xfrm>
            <a:off x="5156459" y="3746171"/>
            <a:ext cx="1587601" cy="783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5085121" y="3988856"/>
            <a:ext cx="1068087" cy="1100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>
            <a:stCxn id="6" idx="5"/>
            <a:endCxn id="15" idx="0"/>
          </p:cNvCxnSpPr>
          <p:nvPr/>
        </p:nvCxnSpPr>
        <p:spPr>
          <a:xfrm>
            <a:off x="4959644" y="4081987"/>
            <a:ext cx="529663" cy="1545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6" idx="4"/>
            <a:endCxn id="13" idx="0"/>
          </p:cNvCxnSpPr>
          <p:nvPr/>
        </p:nvCxnSpPr>
        <p:spPr>
          <a:xfrm>
            <a:off x="4484491" y="4221087"/>
            <a:ext cx="284822" cy="847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stCxn id="6" idx="2"/>
            <a:endCxn id="10" idx="7"/>
          </p:cNvCxnSpPr>
          <p:nvPr/>
        </p:nvCxnSpPr>
        <p:spPr>
          <a:xfrm flipH="1">
            <a:off x="2731158" y="3746171"/>
            <a:ext cx="1081365" cy="598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7564838" y="3874607"/>
            <a:ext cx="1305987" cy="561162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Netzwerk Elektro-mobilität RLP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09036" y="5109786"/>
            <a:ext cx="1305987" cy="561162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err="1" smtClean="0">
                <a:solidFill>
                  <a:schemeClr val="tx1"/>
                </a:solidFill>
              </a:rPr>
              <a:t>StoRegio</a:t>
            </a:r>
            <a:r>
              <a:rPr lang="de-DE" sz="900" dirty="0" smtClean="0">
                <a:solidFill>
                  <a:schemeClr val="tx1"/>
                </a:solidFill>
              </a:rPr>
              <a:t> e.V.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54" name="Gerade Verbindung 53"/>
          <p:cNvCxnSpPr>
            <a:stCxn id="6" idx="3"/>
            <a:endCxn id="53" idx="7"/>
          </p:cNvCxnSpPr>
          <p:nvPr/>
        </p:nvCxnSpPr>
        <p:spPr>
          <a:xfrm flipH="1">
            <a:off x="3323766" y="4081987"/>
            <a:ext cx="685572" cy="110997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4912114" y="3405719"/>
            <a:ext cx="2796451" cy="546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>
            <a:stCxn id="52" idx="4"/>
            <a:endCxn id="12" idx="7"/>
          </p:cNvCxnSpPr>
          <p:nvPr/>
        </p:nvCxnSpPr>
        <p:spPr>
          <a:xfrm flipH="1" flipV="1">
            <a:off x="7858790" y="4331642"/>
            <a:ext cx="359042" cy="104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7858790" y="4779876"/>
            <a:ext cx="740803" cy="389611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CVC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72" name="Gerade Verbindung 71"/>
          <p:cNvCxnSpPr/>
          <p:nvPr/>
        </p:nvCxnSpPr>
        <p:spPr>
          <a:xfrm flipH="1" flipV="1">
            <a:off x="7564839" y="4801657"/>
            <a:ext cx="326495" cy="116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>
            <a:endCxn id="67" idx="5"/>
          </p:cNvCxnSpPr>
          <p:nvPr/>
        </p:nvCxnSpPr>
        <p:spPr>
          <a:xfrm flipH="1" flipV="1">
            <a:off x="437458" y="1607718"/>
            <a:ext cx="229940" cy="386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endCxn id="76" idx="5"/>
          </p:cNvCxnSpPr>
          <p:nvPr/>
        </p:nvCxnSpPr>
        <p:spPr>
          <a:xfrm flipH="1" flipV="1">
            <a:off x="354572" y="2857501"/>
            <a:ext cx="153072" cy="85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862585" y="3415168"/>
            <a:ext cx="1410466" cy="69008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Wasserkraft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12357" y="2716763"/>
            <a:ext cx="1410466" cy="69008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Wind in der kommunalen Praxis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6040626" y="5471028"/>
            <a:ext cx="1305987" cy="637170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REXNET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327653" y="1949016"/>
            <a:ext cx="1410466" cy="69008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Biomasse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44" name="Gerade Verbindung 43"/>
          <p:cNvCxnSpPr>
            <a:endCxn id="7" idx="6"/>
          </p:cNvCxnSpPr>
          <p:nvPr/>
        </p:nvCxnSpPr>
        <p:spPr>
          <a:xfrm flipH="1" flipV="1">
            <a:off x="3683517" y="3499054"/>
            <a:ext cx="478221" cy="6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273051" y="3154010"/>
            <a:ext cx="1410466" cy="69008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Solardialog RLP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4503465" y="1567522"/>
            <a:ext cx="1305987" cy="5611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Effiziente Schwimmbäder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5619164" y="2043752"/>
            <a:ext cx="1305987" cy="5611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Effizienzrunde Hotellerie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6335982" y="2678126"/>
            <a:ext cx="1305987" cy="5611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Effizienzrunde </a:t>
            </a:r>
            <a:r>
              <a:rPr lang="de-DE" sz="900" dirty="0" smtClean="0">
                <a:solidFill>
                  <a:schemeClr val="tx1"/>
                </a:solidFill>
              </a:rPr>
              <a:t>Altenheime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3831497" y="2289144"/>
            <a:ext cx="1305987" cy="5611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AK KS-Manager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28384" y="1267946"/>
            <a:ext cx="479260" cy="39806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73" name="Gerade Verbindung 72"/>
          <p:cNvCxnSpPr/>
          <p:nvPr/>
        </p:nvCxnSpPr>
        <p:spPr>
          <a:xfrm flipV="1">
            <a:off x="1032868" y="1532307"/>
            <a:ext cx="169444" cy="42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/>
          <p:nvPr/>
        </p:nvSpPr>
        <p:spPr>
          <a:xfrm>
            <a:off x="861570" y="1209650"/>
            <a:ext cx="479260" cy="398068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-54502" y="2517729"/>
            <a:ext cx="479260" cy="39806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114942" y="3362144"/>
            <a:ext cx="479260" cy="398068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81" name="Gerade Verbindung 80"/>
          <p:cNvCxnSpPr>
            <a:stCxn id="37" idx="3"/>
          </p:cNvCxnSpPr>
          <p:nvPr/>
        </p:nvCxnSpPr>
        <p:spPr>
          <a:xfrm flipH="1">
            <a:off x="475892" y="3305790"/>
            <a:ext cx="143023" cy="9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e 81"/>
          <p:cNvSpPr/>
          <p:nvPr/>
        </p:nvSpPr>
        <p:spPr>
          <a:xfrm>
            <a:off x="1847459" y="1586172"/>
            <a:ext cx="479260" cy="39806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566863" y="1567522"/>
            <a:ext cx="479260" cy="39806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488249" y="3979540"/>
            <a:ext cx="479260" cy="39806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85" name="Gerade Verbindung 84"/>
          <p:cNvCxnSpPr/>
          <p:nvPr/>
        </p:nvCxnSpPr>
        <p:spPr>
          <a:xfrm flipH="1">
            <a:off x="903003" y="3958105"/>
            <a:ext cx="143023" cy="9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>
            <a:endCxn id="82" idx="4"/>
          </p:cNvCxnSpPr>
          <p:nvPr/>
        </p:nvCxnSpPr>
        <p:spPr>
          <a:xfrm flipH="1" flipV="1">
            <a:off x="2087089" y="1984240"/>
            <a:ext cx="121947" cy="170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>
            <a:endCxn id="83" idx="4"/>
          </p:cNvCxnSpPr>
          <p:nvPr/>
        </p:nvCxnSpPr>
        <p:spPr>
          <a:xfrm flipV="1">
            <a:off x="2793894" y="1965590"/>
            <a:ext cx="12599" cy="163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7205796" y="3154010"/>
            <a:ext cx="1305987" cy="561162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…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5950259" y="1532307"/>
            <a:ext cx="475941" cy="414288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6687180" y="1614321"/>
            <a:ext cx="475941" cy="414288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283113" y="2064011"/>
            <a:ext cx="475941" cy="414288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98" name="Gerade Verbindung 97"/>
          <p:cNvCxnSpPr/>
          <p:nvPr/>
        </p:nvCxnSpPr>
        <p:spPr>
          <a:xfrm flipV="1">
            <a:off x="6223373" y="1913079"/>
            <a:ext cx="12599" cy="163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>
            <a:endCxn id="96" idx="4"/>
          </p:cNvCxnSpPr>
          <p:nvPr/>
        </p:nvCxnSpPr>
        <p:spPr>
          <a:xfrm flipV="1">
            <a:off x="6754868" y="2028609"/>
            <a:ext cx="170283" cy="7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7346613" y="2488178"/>
            <a:ext cx="88333" cy="22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flipH="1">
            <a:off x="2537224" y="3844098"/>
            <a:ext cx="193934" cy="405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>
            <a:stCxn id="64" idx="4"/>
            <a:endCxn id="12" idx="0"/>
          </p:cNvCxnSpPr>
          <p:nvPr/>
        </p:nvCxnSpPr>
        <p:spPr>
          <a:xfrm>
            <a:off x="6988976" y="3239288"/>
            <a:ext cx="408078" cy="1010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>
            <a:stCxn id="63" idx="3"/>
            <a:endCxn id="12" idx="0"/>
          </p:cNvCxnSpPr>
          <p:nvPr/>
        </p:nvCxnSpPr>
        <p:spPr>
          <a:xfrm>
            <a:off x="5810421" y="2522734"/>
            <a:ext cx="1586633" cy="1726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>
            <a:stCxn id="64" idx="3"/>
            <a:endCxn id="15" idx="0"/>
          </p:cNvCxnSpPr>
          <p:nvPr/>
        </p:nvCxnSpPr>
        <p:spPr>
          <a:xfrm flipH="1">
            <a:off x="5489307" y="3157108"/>
            <a:ext cx="1037932" cy="2469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>
            <a:endCxn id="15" idx="0"/>
          </p:cNvCxnSpPr>
          <p:nvPr/>
        </p:nvCxnSpPr>
        <p:spPr>
          <a:xfrm flipH="1">
            <a:off x="5489307" y="2602470"/>
            <a:ext cx="663901" cy="3024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3110229" y="5641569"/>
            <a:ext cx="1442535" cy="936882"/>
          </a:xfrm>
          <a:prstGeom prst="ellipse">
            <a:avLst/>
          </a:prstGeom>
          <a:solidFill>
            <a:srgbClr val="B1341F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EffNet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68" name="Gerade Verbindung 67"/>
          <p:cNvCxnSpPr>
            <a:endCxn id="65" idx="0"/>
          </p:cNvCxnSpPr>
          <p:nvPr/>
        </p:nvCxnSpPr>
        <p:spPr>
          <a:xfrm flipH="1">
            <a:off x="3831497" y="4138107"/>
            <a:ext cx="330241" cy="1503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8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1"/>
          <p:cNvSpPr txBox="1">
            <a:spLocks/>
          </p:cNvSpPr>
          <p:nvPr/>
        </p:nvSpPr>
        <p:spPr>
          <a:xfrm>
            <a:off x="361507" y="2579624"/>
            <a:ext cx="8419763" cy="850413"/>
          </a:xfrm>
          <a:prstGeom prst="rect">
            <a:avLst/>
          </a:prstGeom>
        </p:spPr>
        <p:txBody>
          <a:bodyPr/>
          <a:lstStyle>
            <a:lvl1pPr marL="457200" indent="-45720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Calibri" pitchFamily="34" charset="0"/>
              <a:buChar char="»"/>
              <a:defRPr sz="2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Calibri" pitchFamily="34" charset="0"/>
              <a:buChar char="»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600" dirty="0" smtClean="0">
                <a:solidFill>
                  <a:srgbClr val="005980"/>
                </a:solidFill>
              </a:rPr>
              <a:t>Vielen Dank für Ihre Aufmerksamkeit</a:t>
            </a:r>
          </a:p>
          <a:p>
            <a:pPr marL="0" indent="0" algn="ctr">
              <a:buNone/>
            </a:pPr>
            <a:r>
              <a:rPr lang="de-DE" sz="3600" dirty="0" smtClean="0">
                <a:solidFill>
                  <a:srgbClr val="005980"/>
                </a:solidFill>
              </a:rPr>
              <a:t>– Fragen / Anregungen –</a:t>
            </a:r>
          </a:p>
          <a:p>
            <a:pPr algn="ctr">
              <a:buFontTx/>
              <a:buChar char="-"/>
            </a:pPr>
            <a:endParaRPr lang="de-DE" sz="3600" dirty="0">
              <a:solidFill>
                <a:srgbClr val="0059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4639406" y="2264735"/>
            <a:ext cx="4504594" cy="358403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1"/>
            <a:endParaRPr lang="de-DE" dirty="0" smtClean="0"/>
          </a:p>
          <a:p>
            <a:pPr marL="457200" lvl="1" indent="0">
              <a:buNone/>
            </a:pPr>
            <a:r>
              <a:rPr lang="de-DE" sz="2000" b="1" dirty="0" smtClean="0">
                <a:solidFill>
                  <a:srgbClr val="3C3C3C"/>
                </a:solidFill>
                <a:cs typeface="Arial" pitchFamily="34" charset="0"/>
              </a:rPr>
              <a:t>Kontakt:</a:t>
            </a:r>
          </a:p>
          <a:p>
            <a:pPr lvl="1"/>
            <a:endParaRPr lang="de-DE" sz="2000" dirty="0">
              <a:solidFill>
                <a:srgbClr val="3C3C3C"/>
              </a:solidFill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2000" dirty="0" smtClean="0">
                <a:solidFill>
                  <a:srgbClr val="3C3C3C"/>
                </a:solidFill>
                <a:cs typeface="Arial" pitchFamily="34" charset="0"/>
              </a:rPr>
              <a:t>Anja Folz</a:t>
            </a:r>
          </a:p>
          <a:p>
            <a:pPr marL="457200" lvl="1" indent="0">
              <a:buNone/>
            </a:pPr>
            <a:r>
              <a:rPr lang="de-DE" sz="2000" dirty="0" smtClean="0">
                <a:solidFill>
                  <a:srgbClr val="3C3C3C"/>
                </a:solidFill>
                <a:cs typeface="Arial" pitchFamily="34" charset="0"/>
              </a:rPr>
              <a:t>Energieagentur </a:t>
            </a:r>
            <a:endParaRPr lang="de-DE" sz="2000" dirty="0">
              <a:solidFill>
                <a:srgbClr val="3C3C3C"/>
              </a:solidFill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2000" dirty="0">
                <a:solidFill>
                  <a:srgbClr val="3C3C3C"/>
                </a:solidFill>
                <a:cs typeface="Arial" pitchFamily="34" charset="0"/>
              </a:rPr>
              <a:t>Rheinland-Pfalz </a:t>
            </a:r>
            <a:r>
              <a:rPr lang="de-DE" sz="2000" dirty="0" smtClean="0">
                <a:solidFill>
                  <a:srgbClr val="3C3C3C"/>
                </a:solidFill>
                <a:cs typeface="Arial" pitchFamily="34" charset="0"/>
              </a:rPr>
              <a:t>GmbH</a:t>
            </a:r>
            <a:endParaRPr lang="de-DE" sz="2000" dirty="0">
              <a:solidFill>
                <a:srgbClr val="3C3C3C"/>
              </a:solidFill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2000" dirty="0" err="1">
                <a:solidFill>
                  <a:srgbClr val="3C3C3C"/>
                </a:solidFill>
                <a:cs typeface="Arial" pitchFamily="34" charset="0"/>
              </a:rPr>
              <a:t>Trippstadter</a:t>
            </a:r>
            <a:r>
              <a:rPr lang="de-DE" sz="2000" dirty="0">
                <a:solidFill>
                  <a:srgbClr val="3C3C3C"/>
                </a:solidFill>
                <a:cs typeface="Arial" pitchFamily="34" charset="0"/>
              </a:rPr>
              <a:t> Straße 122</a:t>
            </a:r>
          </a:p>
          <a:p>
            <a:pPr marL="457200" lvl="1" indent="0">
              <a:buNone/>
            </a:pPr>
            <a:r>
              <a:rPr lang="de-DE" sz="2000" dirty="0">
                <a:solidFill>
                  <a:srgbClr val="3C3C3C"/>
                </a:solidFill>
                <a:cs typeface="Arial" pitchFamily="34" charset="0"/>
              </a:rPr>
              <a:t>67663 Kaiserslautern</a:t>
            </a:r>
          </a:p>
          <a:p>
            <a:pPr lvl="1"/>
            <a:endParaRPr lang="de-DE" sz="2000" dirty="0">
              <a:solidFill>
                <a:srgbClr val="3C3C3C"/>
              </a:solidFill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2000" dirty="0">
                <a:solidFill>
                  <a:srgbClr val="3C3C3C"/>
                </a:solidFill>
                <a:cs typeface="Arial" pitchFamily="34" charset="0"/>
              </a:rPr>
              <a:t>Telefon: </a:t>
            </a:r>
            <a:r>
              <a:rPr lang="de-DE" sz="2000" dirty="0" smtClean="0">
                <a:solidFill>
                  <a:srgbClr val="3C3C3C"/>
                </a:solidFill>
                <a:cs typeface="Arial" pitchFamily="34" charset="0"/>
              </a:rPr>
              <a:t>0631-205 75 7150</a:t>
            </a:r>
            <a:endParaRPr lang="de-DE" sz="2000" dirty="0">
              <a:solidFill>
                <a:srgbClr val="3C3C3C"/>
              </a:solidFill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2000" dirty="0" smtClean="0">
                <a:solidFill>
                  <a:srgbClr val="3C3C3C"/>
                </a:solidFill>
                <a:cs typeface="Arial" pitchFamily="34" charset="0"/>
              </a:rPr>
              <a:t>anja.folz@energieagentur.rlp.de </a:t>
            </a:r>
            <a:endParaRPr lang="de-DE" sz="2000" dirty="0">
              <a:solidFill>
                <a:srgbClr val="3C3C3C"/>
              </a:solidFill>
              <a:cs typeface="Arial" pitchFamily="34" charset="0"/>
            </a:endParaRPr>
          </a:p>
          <a:p>
            <a:pPr marL="457200" lvl="1" indent="0">
              <a:buNone/>
            </a:pPr>
            <a:r>
              <a:rPr lang="de-DE" sz="2000" dirty="0">
                <a:solidFill>
                  <a:srgbClr val="3C3C3C"/>
                </a:solidFill>
                <a:cs typeface="Arial" pitchFamily="34" charset="0"/>
              </a:rPr>
              <a:t>www.energieagentur.rlp.de</a:t>
            </a:r>
          </a:p>
          <a:p>
            <a:pPr marL="457200" lvl="1" indent="0">
              <a:buNone/>
            </a:pPr>
            <a:r>
              <a:rPr lang="de-DE" sz="2000" dirty="0">
                <a:solidFill>
                  <a:srgbClr val="3C3C3C"/>
                </a:solidFill>
                <a:cs typeface="Arial" pitchFamily="34" charset="0"/>
              </a:rPr>
              <a:t>www.twitter.com/energie_rlp</a:t>
            </a:r>
          </a:p>
          <a:p>
            <a:pPr marL="457200" lvl="1" indent="0">
              <a:buNone/>
            </a:pPr>
            <a:endParaRPr lang="de-DE" sz="20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marL="457200" lvl="1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447" y="2730855"/>
            <a:ext cx="4572322" cy="22448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Inhaltsplatzhalter 1"/>
          <p:cNvSpPr txBox="1">
            <a:spLocks/>
          </p:cNvSpPr>
          <p:nvPr/>
        </p:nvSpPr>
        <p:spPr>
          <a:xfrm>
            <a:off x="361507" y="966724"/>
            <a:ext cx="8419763" cy="850413"/>
          </a:xfrm>
          <a:prstGeom prst="rect">
            <a:avLst/>
          </a:prstGeom>
        </p:spPr>
        <p:txBody>
          <a:bodyPr/>
          <a:lstStyle>
            <a:lvl1pPr marL="457200" indent="-45720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Calibri" pitchFamily="34" charset="0"/>
              <a:buChar char="»"/>
              <a:defRPr sz="2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Calibri" pitchFamily="34" charset="0"/>
              <a:buChar char="»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C9923"/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endParaRPr lang="de-DE" sz="3600" dirty="0">
              <a:solidFill>
                <a:srgbClr val="0059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3655481"/>
            <a:ext cx="3461759" cy="3202519"/>
          </a:xfrm>
          <a:prstGeom prst="rect">
            <a:avLst/>
          </a:prstGeom>
        </p:spPr>
      </p:pic>
      <p:sp>
        <p:nvSpPr>
          <p:cNvPr id="17" name="Titel 4"/>
          <p:cNvSpPr txBox="1">
            <a:spLocks/>
          </p:cNvSpPr>
          <p:nvPr/>
        </p:nvSpPr>
        <p:spPr>
          <a:xfrm>
            <a:off x="5538674" y="1988283"/>
            <a:ext cx="3337828" cy="446555"/>
          </a:xfrm>
          <a:prstGeom prst="roundRect">
            <a:avLst>
              <a:gd name="adj" fmla="val 10133"/>
            </a:avLst>
          </a:prstGeom>
          <a:solidFill>
            <a:srgbClr val="006CA6"/>
          </a:solidFill>
        </p:spPr>
        <p:txBody>
          <a:bodyPr vert="horz" lIns="91440" tIns="36000" rIns="91440" bIns="4572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kern="0" cap="none" spc="-100" dirty="0" smtClean="0">
                <a:solidFill>
                  <a:prstClr val="white"/>
                </a:solidFill>
              </a:rPr>
              <a:t>Presse- &amp; Öffentlichkeitsarbeit</a:t>
            </a:r>
            <a:endParaRPr lang="de-DE" sz="2200" kern="0" cap="none" spc="-100" dirty="0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5990596" y="6469310"/>
            <a:ext cx="2865437" cy="250825"/>
          </a:xfrm>
        </p:spPr>
        <p:txBody>
          <a:bodyPr/>
          <a:lstStyle/>
          <a:p>
            <a:r>
              <a:rPr lang="de-DE" dirty="0" smtClean="0"/>
              <a:t>Stand: Februar 2013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431203" y="1786265"/>
            <a:ext cx="4976039" cy="648573"/>
          </a:xfrm>
          <a:prstGeom prst="roundRect">
            <a:avLst>
              <a:gd name="adj" fmla="val 7721"/>
            </a:avLst>
          </a:prstGeom>
          <a:solidFill>
            <a:srgbClr val="006CA6"/>
          </a:solidFill>
        </p:spPr>
        <p:txBody>
          <a:bodyPr vert="horz" lIns="91440" tIns="108000" rIns="91440" bIns="45720" rtlCol="0" anchor="ctr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cap="none" dirty="0" smtClean="0">
                <a:solidFill>
                  <a:prstClr val="white"/>
                </a:solidFill>
              </a:rPr>
              <a:t>Geschäftsführung</a:t>
            </a:r>
            <a:endParaRPr lang="de-DE" sz="3200" b="1" cap="none" dirty="0">
              <a:solidFill>
                <a:prstClr val="white"/>
              </a:solidFill>
            </a:endParaRPr>
          </a:p>
        </p:txBody>
      </p:sp>
      <p:sp>
        <p:nvSpPr>
          <p:cNvPr id="16" name="Titel 4"/>
          <p:cNvSpPr txBox="1">
            <a:spLocks/>
          </p:cNvSpPr>
          <p:nvPr/>
        </p:nvSpPr>
        <p:spPr>
          <a:xfrm>
            <a:off x="431203" y="1078849"/>
            <a:ext cx="8445299" cy="590450"/>
          </a:xfrm>
          <a:prstGeom prst="roundRect">
            <a:avLst>
              <a:gd name="adj" fmla="val 12123"/>
            </a:avLst>
          </a:prstGeom>
          <a:solidFill>
            <a:srgbClr val="006CA6"/>
          </a:solidFill>
        </p:spPr>
        <p:txBody>
          <a:bodyPr vert="horz" lIns="91440" tIns="108000" rIns="91440" bIns="4572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solidFill>
                  <a:prstClr val="white"/>
                </a:solidFill>
              </a:rPr>
              <a:t>Energieagentur Rheinland-Pfalz</a:t>
            </a:r>
            <a:endParaRPr lang="de-DE" sz="3200" b="1" dirty="0">
              <a:solidFill>
                <a:prstClr val="white"/>
              </a:solidFill>
            </a:endParaRPr>
          </a:p>
        </p:txBody>
      </p:sp>
      <p:sp>
        <p:nvSpPr>
          <p:cNvPr id="18" name="Titel 4"/>
          <p:cNvSpPr txBox="1">
            <a:spLocks/>
          </p:cNvSpPr>
          <p:nvPr/>
        </p:nvSpPr>
        <p:spPr>
          <a:xfrm>
            <a:off x="431203" y="2598538"/>
            <a:ext cx="2700000" cy="704842"/>
          </a:xfrm>
          <a:prstGeom prst="roundRect">
            <a:avLst>
              <a:gd name="adj" fmla="val 6300"/>
            </a:avLst>
          </a:prstGeom>
          <a:solidFill>
            <a:srgbClr val="A2C72C">
              <a:alpha val="50000"/>
            </a:srgbClr>
          </a:solidFill>
        </p:spPr>
        <p:txBody>
          <a:bodyPr vert="horz" lIns="36000" tIns="108000" rIns="91440" bIns="4572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cap="none" dirty="0" smtClean="0">
                <a:solidFill>
                  <a:srgbClr val="3C3C3C"/>
                </a:solidFill>
              </a:rPr>
              <a:t>Zentralabteilung</a:t>
            </a:r>
            <a:endParaRPr lang="de-DE" sz="2200" cap="none" dirty="0">
              <a:solidFill>
                <a:srgbClr val="3C3C3C"/>
              </a:solidFill>
            </a:endParaRPr>
          </a:p>
        </p:txBody>
      </p:sp>
      <p:sp>
        <p:nvSpPr>
          <p:cNvPr id="21" name="Titel 4"/>
          <p:cNvSpPr txBox="1">
            <a:spLocks/>
          </p:cNvSpPr>
          <p:nvPr/>
        </p:nvSpPr>
        <p:spPr>
          <a:xfrm>
            <a:off x="3302271" y="2598538"/>
            <a:ext cx="2700000" cy="704841"/>
          </a:xfrm>
          <a:prstGeom prst="roundRect">
            <a:avLst>
              <a:gd name="adj" fmla="val 4043"/>
            </a:avLst>
          </a:prstGeom>
          <a:solidFill>
            <a:srgbClr val="A2C72C">
              <a:alpha val="50000"/>
            </a:srgbClr>
          </a:solidFill>
        </p:spPr>
        <p:txBody>
          <a:bodyPr vert="horz" lIns="91440" tIns="108000" rIns="91440" bIns="4572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cap="none" spc="-100" dirty="0" smtClean="0">
                <a:solidFill>
                  <a:srgbClr val="3C3C3C"/>
                </a:solidFill>
              </a:rPr>
              <a:t>Kommunen,   Unternehmen, Bildung</a:t>
            </a:r>
            <a:endParaRPr lang="de-DE" sz="2200" cap="none" spc="-100" dirty="0">
              <a:solidFill>
                <a:srgbClr val="3C3C3C"/>
              </a:solidFill>
            </a:endParaRPr>
          </a:p>
        </p:txBody>
      </p:sp>
      <p:sp>
        <p:nvSpPr>
          <p:cNvPr id="22" name="Titel 4"/>
          <p:cNvSpPr txBox="1">
            <a:spLocks/>
          </p:cNvSpPr>
          <p:nvPr/>
        </p:nvSpPr>
        <p:spPr>
          <a:xfrm>
            <a:off x="6176502" y="2598538"/>
            <a:ext cx="2700000" cy="704842"/>
          </a:xfrm>
          <a:prstGeom prst="roundRect">
            <a:avLst>
              <a:gd name="adj" fmla="val 4043"/>
            </a:avLst>
          </a:prstGeom>
          <a:solidFill>
            <a:srgbClr val="A2C72C">
              <a:alpha val="50000"/>
            </a:srgbClr>
          </a:solidFill>
        </p:spPr>
        <p:txBody>
          <a:bodyPr vert="horz" lIns="91440" tIns="108000" rIns="91440" bIns="4572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cap="none" spc="-100" dirty="0">
                <a:solidFill>
                  <a:srgbClr val="3C3C3C"/>
                </a:solidFill>
              </a:rPr>
              <a:t>Netzwerke</a:t>
            </a:r>
          </a:p>
        </p:txBody>
      </p:sp>
      <p:sp>
        <p:nvSpPr>
          <p:cNvPr id="26" name="Titel 4"/>
          <p:cNvSpPr txBox="1">
            <a:spLocks/>
          </p:cNvSpPr>
          <p:nvPr/>
        </p:nvSpPr>
        <p:spPr>
          <a:xfrm>
            <a:off x="431203" y="3480180"/>
            <a:ext cx="2700000" cy="350603"/>
          </a:xfrm>
          <a:prstGeom prst="roundRect">
            <a:avLst>
              <a:gd name="adj" fmla="val 12426"/>
            </a:avLst>
          </a:prstGeom>
          <a:solidFill>
            <a:srgbClr val="C6C7C8">
              <a:alpha val="50000"/>
            </a:srgbClr>
          </a:solidFill>
        </p:spPr>
        <p:txBody>
          <a:bodyPr vert="horz" lIns="36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Verwaltung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40" name="Titel 4"/>
          <p:cNvSpPr txBox="1">
            <a:spLocks/>
          </p:cNvSpPr>
          <p:nvPr/>
        </p:nvSpPr>
        <p:spPr>
          <a:xfrm>
            <a:off x="431203" y="4400286"/>
            <a:ext cx="2700000" cy="713701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36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Europäische und internationale Zusammenarbeit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42" name="Titel 4"/>
          <p:cNvSpPr txBox="1">
            <a:spLocks/>
          </p:cNvSpPr>
          <p:nvPr/>
        </p:nvSpPr>
        <p:spPr>
          <a:xfrm>
            <a:off x="431203" y="5222844"/>
            <a:ext cx="2700000" cy="350603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36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Förderung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43" name="Titel 4"/>
          <p:cNvSpPr txBox="1">
            <a:spLocks/>
          </p:cNvSpPr>
          <p:nvPr/>
        </p:nvSpPr>
        <p:spPr>
          <a:xfrm>
            <a:off x="431203" y="5682304"/>
            <a:ext cx="2700000" cy="350603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36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Regionale Energieagenturen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44" name="Titel 4"/>
          <p:cNvSpPr txBox="1">
            <a:spLocks/>
          </p:cNvSpPr>
          <p:nvPr/>
        </p:nvSpPr>
        <p:spPr>
          <a:xfrm>
            <a:off x="431203" y="3940827"/>
            <a:ext cx="2700000" cy="350603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36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Veranstaltungsorganisation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47" name="Titel 4"/>
          <p:cNvSpPr txBox="1">
            <a:spLocks/>
          </p:cNvSpPr>
          <p:nvPr/>
        </p:nvSpPr>
        <p:spPr>
          <a:xfrm>
            <a:off x="3323537" y="3468715"/>
            <a:ext cx="2700000" cy="362068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72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Kommunen</a:t>
            </a:r>
            <a:endParaRPr lang="de-DE" sz="1600" cap="none" dirty="0" smtClean="0">
              <a:solidFill>
                <a:srgbClr val="3C3C3C"/>
              </a:solidFill>
            </a:endParaRPr>
          </a:p>
        </p:txBody>
      </p:sp>
      <p:sp>
        <p:nvSpPr>
          <p:cNvPr id="48" name="Titel 4"/>
          <p:cNvSpPr txBox="1">
            <a:spLocks/>
          </p:cNvSpPr>
          <p:nvPr/>
        </p:nvSpPr>
        <p:spPr>
          <a:xfrm>
            <a:off x="6176502" y="6035854"/>
            <a:ext cx="2700000" cy="350603"/>
          </a:xfrm>
          <a:prstGeom prst="roundRect">
            <a:avLst>
              <a:gd name="adj" fmla="val 12769"/>
            </a:avLst>
          </a:prstGeom>
          <a:solidFill>
            <a:srgbClr val="C6C7C8">
              <a:alpha val="50000"/>
            </a:srgbClr>
          </a:solidFill>
        </p:spPr>
        <p:txBody>
          <a:bodyPr vert="horz" lIns="108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Gebäude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49" name="Titel 4"/>
          <p:cNvSpPr txBox="1">
            <a:spLocks/>
          </p:cNvSpPr>
          <p:nvPr/>
        </p:nvSpPr>
        <p:spPr>
          <a:xfrm>
            <a:off x="6176502" y="3473355"/>
            <a:ext cx="2700000" cy="1084495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108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Netzwerke </a:t>
            </a:r>
          </a:p>
          <a:p>
            <a:r>
              <a:rPr lang="de-DE" sz="1800" cap="none" dirty="0">
                <a:solidFill>
                  <a:srgbClr val="3C3C3C"/>
                </a:solidFill>
              </a:rPr>
              <a:t>Erneuerbare </a:t>
            </a:r>
            <a:r>
              <a:rPr lang="de-DE" sz="1800" cap="none" dirty="0" smtClean="0">
                <a:solidFill>
                  <a:srgbClr val="3C3C3C"/>
                </a:solidFill>
              </a:rPr>
              <a:t>Energien</a:t>
            </a:r>
          </a:p>
          <a:p>
            <a:r>
              <a:rPr lang="de-DE" sz="1600" cap="none" dirty="0" err="1" smtClean="0">
                <a:solidFill>
                  <a:srgbClr val="39637F"/>
                </a:solidFill>
              </a:rPr>
              <a:t>Windenergie|Photovoltaik</a:t>
            </a:r>
            <a:r>
              <a:rPr lang="de-DE" sz="1600" cap="none" dirty="0">
                <a:solidFill>
                  <a:srgbClr val="39637F"/>
                </a:solidFill>
              </a:rPr>
              <a:t>|</a:t>
            </a:r>
          </a:p>
          <a:p>
            <a:r>
              <a:rPr lang="de-DE" sz="1600" cap="none" dirty="0">
                <a:solidFill>
                  <a:srgbClr val="39637F"/>
                </a:solidFill>
              </a:rPr>
              <a:t>Biomasse, Geothermie,</a:t>
            </a:r>
          </a:p>
          <a:p>
            <a:r>
              <a:rPr lang="de-DE" sz="1600" cap="none" dirty="0">
                <a:solidFill>
                  <a:srgbClr val="39637F"/>
                </a:solidFill>
              </a:rPr>
              <a:t>Wasserkraft</a:t>
            </a:r>
            <a:endParaRPr lang="de-DE" sz="1600" cap="none" dirty="0" smtClean="0">
              <a:solidFill>
                <a:srgbClr val="39637F"/>
              </a:solidFill>
            </a:endParaRPr>
          </a:p>
          <a:p>
            <a:endParaRPr lang="de-DE" sz="1600" cap="none" dirty="0">
              <a:solidFill>
                <a:srgbClr val="3C3C3C"/>
              </a:solidFill>
            </a:endParaRPr>
          </a:p>
        </p:txBody>
      </p:sp>
      <p:sp>
        <p:nvSpPr>
          <p:cNvPr id="50" name="Titel 4"/>
          <p:cNvSpPr txBox="1">
            <a:spLocks/>
          </p:cNvSpPr>
          <p:nvPr/>
        </p:nvSpPr>
        <p:spPr>
          <a:xfrm>
            <a:off x="6176502" y="4633891"/>
            <a:ext cx="2700000" cy="1323952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108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Netzwerke Energiewirtschaft und Energieeffizienz</a:t>
            </a:r>
          </a:p>
          <a:p>
            <a:r>
              <a:rPr lang="de-DE" sz="1600" cap="none" dirty="0" err="1">
                <a:solidFill>
                  <a:srgbClr val="39637F"/>
                </a:solidFill>
              </a:rPr>
              <a:t>Energiewirtschaft|Netze</a:t>
            </a:r>
            <a:r>
              <a:rPr lang="de-DE" sz="1600" cap="none" dirty="0">
                <a:solidFill>
                  <a:srgbClr val="39637F"/>
                </a:solidFill>
              </a:rPr>
              <a:t>, Smart </a:t>
            </a:r>
            <a:r>
              <a:rPr lang="de-DE" sz="1600" cap="none" dirty="0" err="1" smtClean="0">
                <a:solidFill>
                  <a:srgbClr val="39637F"/>
                </a:solidFill>
              </a:rPr>
              <a:t>Grids</a:t>
            </a:r>
            <a:r>
              <a:rPr lang="de-DE" sz="1600" cap="none" dirty="0">
                <a:solidFill>
                  <a:srgbClr val="39637F"/>
                </a:solidFill>
              </a:rPr>
              <a:t>, </a:t>
            </a:r>
            <a:r>
              <a:rPr lang="de-DE" sz="1600" cap="none" dirty="0" smtClean="0">
                <a:solidFill>
                  <a:srgbClr val="39637F"/>
                </a:solidFill>
              </a:rPr>
              <a:t>Mobilität| Energierecht</a:t>
            </a:r>
            <a:endParaRPr lang="de-DE" sz="1600" cap="none" dirty="0">
              <a:solidFill>
                <a:srgbClr val="39637F"/>
              </a:solidFill>
            </a:endParaRPr>
          </a:p>
          <a:p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52" name="Titel 4"/>
          <p:cNvSpPr txBox="1">
            <a:spLocks/>
          </p:cNvSpPr>
          <p:nvPr/>
        </p:nvSpPr>
        <p:spPr>
          <a:xfrm>
            <a:off x="3323537" y="4411015"/>
            <a:ext cx="2700000" cy="350603"/>
          </a:xfrm>
          <a:prstGeom prst="roundRect">
            <a:avLst>
              <a:gd name="adj" fmla="val 8891"/>
            </a:avLst>
          </a:prstGeom>
          <a:solidFill>
            <a:srgbClr val="C6C7C8">
              <a:alpha val="50000"/>
            </a:srgbClr>
          </a:solidFill>
        </p:spPr>
        <p:txBody>
          <a:bodyPr vert="horz" lIns="72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Bildung</a:t>
            </a:r>
            <a:endParaRPr lang="de-DE" sz="1800" cap="none" dirty="0">
              <a:solidFill>
                <a:srgbClr val="3C3C3C"/>
              </a:solidFill>
            </a:endParaRPr>
          </a:p>
        </p:txBody>
      </p:sp>
      <p:sp>
        <p:nvSpPr>
          <p:cNvPr id="23" name="Titel 4"/>
          <p:cNvSpPr txBox="1">
            <a:spLocks/>
          </p:cNvSpPr>
          <p:nvPr/>
        </p:nvSpPr>
        <p:spPr>
          <a:xfrm>
            <a:off x="3323537" y="3945302"/>
            <a:ext cx="2700000" cy="361986"/>
          </a:xfrm>
          <a:prstGeom prst="roundRect">
            <a:avLst>
              <a:gd name="adj" fmla="val 4043"/>
            </a:avLst>
          </a:prstGeom>
          <a:solidFill>
            <a:srgbClr val="C6C7C8">
              <a:alpha val="50000"/>
            </a:srgbClr>
          </a:solidFill>
        </p:spPr>
        <p:txBody>
          <a:bodyPr vert="horz" lIns="72000" tIns="36000" rIns="36000" bIns="36000" rtlCol="0" anchor="t" anchorCtr="0">
            <a:noAutofit/>
          </a:bodyPr>
          <a:lstStyle>
            <a:lvl1pPr>
              <a:lnSpc>
                <a:spcPct val="80000"/>
              </a:lnSpc>
              <a:spcBef>
                <a:spcPct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cap="none" dirty="0" smtClean="0">
                <a:solidFill>
                  <a:srgbClr val="3C3C3C"/>
                </a:solidFill>
              </a:rPr>
              <a:t>Unternehmen 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581400" y="1562100"/>
            <a:ext cx="2595102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Gründung </a:t>
            </a:r>
            <a:r>
              <a:rPr lang="de-DE" dirty="0"/>
              <a:t>am 22.06.2012 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972638" y="3033576"/>
            <a:ext cx="2082462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&gt; seit Februar 2013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99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971800" y="1350694"/>
            <a:ext cx="6172200" cy="5507305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de-DE" sz="2000" dirty="0"/>
              <a:t>Identifizierung bestehender </a:t>
            </a:r>
            <a:r>
              <a:rPr lang="de-DE" sz="2000" b="1" dirty="0"/>
              <a:t>Herausforderungen</a:t>
            </a:r>
            <a:r>
              <a:rPr lang="de-DE" sz="2000" dirty="0"/>
              <a:t> bei der Umsetzung der Energiewende RLP</a:t>
            </a:r>
          </a:p>
          <a:p>
            <a:pPr lvl="1">
              <a:spcBef>
                <a:spcPts val="1200"/>
              </a:spcBef>
            </a:pPr>
            <a:r>
              <a:rPr lang="de-DE" sz="2000" dirty="0"/>
              <a:t>Zusammenführung planerischer, technischer, rechtlicher, wirtschaftlicher sowie </a:t>
            </a:r>
            <a:r>
              <a:rPr lang="de-DE" sz="2000" dirty="0" smtClean="0"/>
              <a:t>sozialer </a:t>
            </a:r>
            <a:br>
              <a:rPr lang="de-DE" sz="2000" dirty="0" smtClean="0"/>
            </a:br>
            <a:r>
              <a:rPr lang="de-DE" sz="2000" b="1" dirty="0" smtClean="0"/>
              <a:t>Kompetenzen </a:t>
            </a:r>
            <a:r>
              <a:rPr lang="de-DE" sz="2000" b="1" dirty="0"/>
              <a:t>und </a:t>
            </a:r>
            <a:r>
              <a:rPr lang="de-DE" sz="2000" b="1" dirty="0" smtClean="0"/>
              <a:t>Schlüsselakteure &gt; Kräfte bündeln </a:t>
            </a:r>
            <a:endParaRPr lang="de-DE" sz="2000" b="1" dirty="0"/>
          </a:p>
          <a:p>
            <a:pPr lvl="1">
              <a:spcBef>
                <a:spcPts val="1200"/>
              </a:spcBef>
            </a:pPr>
            <a:r>
              <a:rPr lang="de-DE" sz="2000" dirty="0"/>
              <a:t>Identifizierung bzw. gemeinsame Erarbeitung von zukunftsweisenden </a:t>
            </a:r>
            <a:r>
              <a:rPr lang="de-DE" sz="2000" b="1" dirty="0"/>
              <a:t>Lösungsstrategien</a:t>
            </a:r>
            <a:r>
              <a:rPr lang="de-DE" sz="2000" dirty="0"/>
              <a:t>  </a:t>
            </a:r>
          </a:p>
          <a:p>
            <a:pPr lvl="1">
              <a:spcBef>
                <a:spcPts val="1200"/>
              </a:spcBef>
            </a:pPr>
            <a:r>
              <a:rPr lang="de-DE" sz="2000" dirty="0"/>
              <a:t>Austausch </a:t>
            </a:r>
            <a:r>
              <a:rPr lang="de-DE" sz="2000" b="1" dirty="0"/>
              <a:t>praktischer Erfahrungswerte </a:t>
            </a:r>
          </a:p>
          <a:p>
            <a:pPr lvl="1">
              <a:spcBef>
                <a:spcPts val="1200"/>
              </a:spcBef>
            </a:pPr>
            <a:r>
              <a:rPr lang="de-DE" sz="2000" dirty="0"/>
              <a:t>Erschließung von </a:t>
            </a:r>
            <a:r>
              <a:rPr lang="de-DE" sz="2000" b="1" dirty="0"/>
              <a:t>Synergien </a:t>
            </a:r>
            <a:r>
              <a:rPr lang="de-DE" sz="2000" dirty="0"/>
              <a:t>und Multiplikation von "Best Practices"</a:t>
            </a:r>
          </a:p>
          <a:p>
            <a:pPr lvl="1">
              <a:spcBef>
                <a:spcPts val="1200"/>
              </a:spcBef>
            </a:pPr>
            <a:r>
              <a:rPr lang="de-DE" sz="2000" dirty="0"/>
              <a:t>Förderung einer </a:t>
            </a:r>
            <a:r>
              <a:rPr lang="de-DE" sz="2000" b="1" dirty="0"/>
              <a:t>Übertragung von Kenntnissen aus Forschung und Entwicklung </a:t>
            </a:r>
            <a:r>
              <a:rPr lang="de-DE" sz="2000" dirty="0"/>
              <a:t>in die praktische Anwendung</a:t>
            </a:r>
          </a:p>
          <a:p>
            <a:pPr lvl="1">
              <a:spcBef>
                <a:spcPts val="1200"/>
              </a:spcBef>
            </a:pPr>
            <a:r>
              <a:rPr lang="de-DE" sz="2000" b="1" dirty="0"/>
              <a:t>Unterstützung</a:t>
            </a:r>
            <a:r>
              <a:rPr lang="de-DE" sz="2000" dirty="0"/>
              <a:t> der rheinland-pfälzischen </a:t>
            </a:r>
            <a:r>
              <a:rPr lang="de-DE" sz="2000" dirty="0" smtClean="0"/>
              <a:t>EE- </a:t>
            </a:r>
            <a:r>
              <a:rPr lang="de-DE" sz="2000" dirty="0"/>
              <a:t>bzw. </a:t>
            </a:r>
            <a:r>
              <a:rPr lang="de-DE" sz="2000" dirty="0" smtClean="0"/>
              <a:t>E-Effizienz-</a:t>
            </a:r>
            <a:r>
              <a:rPr lang="de-DE" sz="2000" b="1" dirty="0" smtClean="0"/>
              <a:t>Branche</a:t>
            </a:r>
            <a:r>
              <a:rPr lang="de-DE" sz="2000" dirty="0" smtClean="0"/>
              <a:t>  (Wertschöpfungskette)</a:t>
            </a:r>
            <a:endParaRPr lang="de-DE" sz="2000" dirty="0"/>
          </a:p>
          <a:p>
            <a:pPr lvl="1">
              <a:spcBef>
                <a:spcPts val="1200"/>
              </a:spcBef>
            </a:pPr>
            <a:endParaRPr lang="de-DE" sz="20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4981"/>
            <a:ext cx="6153150" cy="1002965"/>
          </a:xfrm>
        </p:spPr>
        <p:txBody>
          <a:bodyPr/>
          <a:lstStyle/>
          <a:p>
            <a:r>
              <a:rPr lang="de-DE" dirty="0" smtClean="0"/>
              <a:t>Vernetzung – </a:t>
            </a:r>
            <a:br>
              <a:rPr lang="de-DE" dirty="0" smtClean="0"/>
            </a:br>
            <a:r>
              <a:rPr lang="de-DE" sz="2400" dirty="0" smtClean="0"/>
              <a:t>Ziele &amp; Schwerpunkte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7557571" y="2010845"/>
            <a:ext cx="273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…..</a:t>
            </a:r>
            <a:endParaRPr lang="de-DE" dirty="0"/>
          </a:p>
        </p:txBody>
      </p:sp>
      <p:pic>
        <p:nvPicPr>
          <p:cNvPr id="1026" name="Picture 2" descr="C:\Users\anja.folz\AppData\Local\Microsoft\Windows\Temporary Internet Files\Content.IE5\WBTO8GX4\MP90044245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696"/>
            <a:ext cx="2728020" cy="550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971800" y="1350694"/>
            <a:ext cx="6172200" cy="5507305"/>
          </a:xfrm>
        </p:spPr>
        <p:txBody>
          <a:bodyPr/>
          <a:lstStyle/>
          <a:p>
            <a:pPr marL="474663" lvl="1" indent="-457200">
              <a:spcBef>
                <a:spcPts val="1200"/>
              </a:spcBef>
              <a:buFont typeface="+mj-lt"/>
              <a:buAutoNum type="arabicPeriod"/>
            </a:pPr>
            <a:r>
              <a:rPr lang="de-DE" sz="2000" dirty="0" smtClean="0"/>
              <a:t>Initiierung </a:t>
            </a:r>
            <a:r>
              <a:rPr lang="de-DE" sz="2000" b="1" dirty="0"/>
              <a:t>Facharbeitskreisen und -Netzwerken zu Schwerpunktthemen der E-Wende </a:t>
            </a:r>
            <a:r>
              <a:rPr lang="de-DE" sz="2000" b="1" dirty="0" smtClean="0"/>
              <a:t>RLP</a:t>
            </a:r>
            <a:endParaRPr lang="de-DE" sz="2000" dirty="0"/>
          </a:p>
          <a:p>
            <a:pPr marL="474663" lvl="1" indent="-457200">
              <a:spcBef>
                <a:spcPts val="1200"/>
              </a:spcBef>
              <a:buFont typeface="+mj-lt"/>
              <a:buAutoNum type="arabicPeriod"/>
            </a:pPr>
            <a:r>
              <a:rPr lang="de-DE" sz="2000" dirty="0" smtClean="0"/>
              <a:t>Initiierung </a:t>
            </a:r>
            <a:r>
              <a:rPr lang="de-DE" sz="2000" b="1" dirty="0"/>
              <a:t>kommunaler bzw. unternehmerischer Arbeitskreise zum Erfahrungsaustausch </a:t>
            </a:r>
            <a:r>
              <a:rPr lang="de-DE" sz="2000" dirty="0"/>
              <a:t>über allgemeine und ausgewählte Anwendungsfelder energieoptimierter </a:t>
            </a:r>
            <a:r>
              <a:rPr lang="de-DE" sz="2000" dirty="0" smtClean="0"/>
              <a:t>Systemlösungen</a:t>
            </a:r>
          </a:p>
          <a:p>
            <a:pPr marL="474663" lvl="1" indent="-457200">
              <a:spcBef>
                <a:spcPts val="1200"/>
              </a:spcBef>
              <a:buFont typeface="+mj-lt"/>
              <a:buAutoNum type="arabicPeriod"/>
            </a:pPr>
            <a:r>
              <a:rPr lang="de-DE" sz="2000" dirty="0" smtClean="0"/>
              <a:t>Initiierung </a:t>
            </a:r>
            <a:r>
              <a:rPr lang="de-DE" sz="2000" b="1" dirty="0"/>
              <a:t>interdisziplinärer und sektorenübergreifender Dialogveranstaltungen und </a:t>
            </a:r>
            <a:r>
              <a:rPr lang="de-DE" sz="2000" b="1" dirty="0" smtClean="0"/>
              <a:t>Zukunftswerkstätten</a:t>
            </a:r>
            <a:endParaRPr lang="de-DE" sz="2000" dirty="0"/>
          </a:p>
          <a:p>
            <a:pPr marL="474663" lvl="1" indent="-457200">
              <a:spcBef>
                <a:spcPts val="1200"/>
              </a:spcBef>
              <a:buFont typeface="+mj-lt"/>
              <a:buAutoNum type="arabicPeriod"/>
            </a:pPr>
            <a:r>
              <a:rPr lang="de-DE" sz="2000" dirty="0" smtClean="0"/>
              <a:t>Aufbau bzw. Stärkung </a:t>
            </a:r>
            <a:r>
              <a:rPr lang="de-DE" sz="2000" b="1" dirty="0" smtClean="0"/>
              <a:t>regionaler Netzwerke durch RLP-weite Regionalbüros</a:t>
            </a:r>
            <a:endParaRPr lang="de-DE" sz="2000" b="1" dirty="0"/>
          </a:p>
          <a:p>
            <a:pPr lvl="1">
              <a:spcBef>
                <a:spcPts val="1200"/>
              </a:spcBef>
            </a:pPr>
            <a:endParaRPr lang="de-DE" sz="2000" dirty="0"/>
          </a:p>
          <a:p>
            <a:pPr lvl="1">
              <a:spcBef>
                <a:spcPts val="1200"/>
              </a:spcBef>
            </a:pPr>
            <a:r>
              <a:rPr lang="de-DE" sz="2000" dirty="0"/>
              <a:t>...sowie </a:t>
            </a:r>
            <a:r>
              <a:rPr lang="de-DE" sz="2000" b="1" dirty="0"/>
              <a:t>aktive Mitwirkung in bestehenden themenrelevanten Arbeitskreisen und Netzwerken </a:t>
            </a:r>
            <a:r>
              <a:rPr lang="de-DE" sz="2000" dirty="0"/>
              <a:t>in RLP </a:t>
            </a:r>
            <a:r>
              <a:rPr lang="de-DE" sz="2000" dirty="0" smtClean="0"/>
              <a:t>und darüber hinaus</a:t>
            </a:r>
            <a:endParaRPr lang="de-DE" sz="2000" dirty="0"/>
          </a:p>
          <a:p>
            <a:pPr lvl="1">
              <a:spcBef>
                <a:spcPts val="1200"/>
              </a:spcBef>
            </a:pPr>
            <a:endParaRPr lang="de-DE" sz="20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4981"/>
            <a:ext cx="6153150" cy="1002965"/>
          </a:xfrm>
        </p:spPr>
        <p:txBody>
          <a:bodyPr/>
          <a:lstStyle/>
          <a:p>
            <a:r>
              <a:rPr lang="de-DE" dirty="0" smtClean="0"/>
              <a:t>Vernetzung – </a:t>
            </a:r>
            <a:br>
              <a:rPr lang="de-DE" dirty="0" smtClean="0"/>
            </a:br>
            <a:r>
              <a:rPr lang="de-DE" sz="2400" dirty="0" smtClean="0"/>
              <a:t>Ziele &amp; Schwerpunkte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 descr="C:\Users\anja.folz\AppData\Local\Microsoft\Windows\Temporary Internet Files\Content.IE5\WBTO8GX4\MP90044245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696"/>
            <a:ext cx="2728020" cy="550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5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971800" y="1350694"/>
            <a:ext cx="6172200" cy="5507305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de-DE" sz="2000" b="1" dirty="0" smtClean="0"/>
              <a:t>Hochschulen, Forschungsinstitute</a:t>
            </a:r>
            <a:endParaRPr lang="de-DE" sz="2000" b="1" dirty="0"/>
          </a:p>
          <a:p>
            <a:pPr lvl="1">
              <a:spcBef>
                <a:spcPts val="1200"/>
              </a:spcBef>
            </a:pPr>
            <a:r>
              <a:rPr lang="de-DE" sz="2000" b="1" dirty="0" smtClean="0"/>
              <a:t>Verbände</a:t>
            </a:r>
            <a:r>
              <a:rPr lang="de-DE" sz="2000" dirty="0" smtClean="0"/>
              <a:t>, z.B. IHK, HWK, kommunale Spitzenverbände, VKU, sonstige Branchenverbände</a:t>
            </a:r>
            <a:endParaRPr lang="de-DE" sz="2000" dirty="0" smtClean="0"/>
          </a:p>
          <a:p>
            <a:pPr lvl="1">
              <a:spcBef>
                <a:spcPts val="1200"/>
              </a:spcBef>
            </a:pPr>
            <a:r>
              <a:rPr lang="de-DE" sz="2000" dirty="0" smtClean="0"/>
              <a:t>Vertreter </a:t>
            </a:r>
            <a:r>
              <a:rPr lang="de-DE" sz="2000" b="1" dirty="0" smtClean="0"/>
              <a:t>Ministerien </a:t>
            </a:r>
            <a:r>
              <a:rPr lang="de-DE" sz="2000" dirty="0" smtClean="0"/>
              <a:t>(MWKEL, MULEWF, Innenministerium) sowie Landeseinrichtungen (z.B. Landesforsten, DLR…)</a:t>
            </a:r>
          </a:p>
          <a:p>
            <a:pPr lvl="1">
              <a:spcBef>
                <a:spcPts val="1200"/>
              </a:spcBef>
            </a:pPr>
            <a:r>
              <a:rPr lang="de-DE" sz="2000" b="1" dirty="0" smtClean="0"/>
              <a:t>„Vorreiter“ aus der Praxis </a:t>
            </a:r>
            <a:r>
              <a:rPr lang="de-DE" sz="2000" dirty="0" smtClean="0"/>
              <a:t>(Kommunen, </a:t>
            </a:r>
            <a:r>
              <a:rPr lang="de-DE" sz="2000" dirty="0"/>
              <a:t>Unternehmen) </a:t>
            </a:r>
            <a:r>
              <a:rPr lang="de-DE" sz="2000" dirty="0" smtClean="0"/>
              <a:t>bzw. interessierte </a:t>
            </a:r>
            <a:r>
              <a:rPr lang="de-DE" sz="2000" dirty="0"/>
              <a:t>Kommunen, Unternehmen</a:t>
            </a:r>
          </a:p>
          <a:p>
            <a:pPr lvl="1">
              <a:spcBef>
                <a:spcPts val="1200"/>
              </a:spcBef>
            </a:pPr>
            <a:r>
              <a:rPr lang="de-DE" sz="2000" b="1" dirty="0" smtClean="0"/>
              <a:t>Energieversorger</a:t>
            </a:r>
            <a:r>
              <a:rPr lang="de-DE" sz="2000" b="1" dirty="0"/>
              <a:t>, Genossenschaften </a:t>
            </a:r>
            <a:endParaRPr lang="de-DE" sz="2000" b="1" dirty="0" smtClean="0"/>
          </a:p>
          <a:p>
            <a:pPr lvl="1">
              <a:spcBef>
                <a:spcPts val="1200"/>
              </a:spcBef>
            </a:pPr>
            <a:r>
              <a:rPr lang="de-DE" sz="2000" b="1" dirty="0"/>
              <a:t>Unternehmen der EE/E-</a:t>
            </a:r>
            <a:r>
              <a:rPr lang="de-DE" sz="2000" b="1" dirty="0" err="1"/>
              <a:t>Eff</a:t>
            </a:r>
            <a:r>
              <a:rPr lang="de-DE" sz="2000" b="1" dirty="0"/>
              <a:t>-Branche</a:t>
            </a:r>
          </a:p>
          <a:p>
            <a:pPr lvl="1">
              <a:spcBef>
                <a:spcPts val="1200"/>
              </a:spcBef>
            </a:pPr>
            <a:r>
              <a:rPr lang="de-DE" sz="2000" b="1" dirty="0" smtClean="0"/>
              <a:t>Multiplikatoren, </a:t>
            </a:r>
            <a:r>
              <a:rPr lang="de-DE" sz="2000" dirty="0" smtClean="0"/>
              <a:t>z.B. Medienvertreter, Bildungseinrichtungen, soziale/</a:t>
            </a:r>
            <a:r>
              <a:rPr lang="de-DE" sz="2000" dirty="0" err="1" smtClean="0"/>
              <a:t>kirchl</a:t>
            </a:r>
            <a:r>
              <a:rPr lang="de-DE" sz="2000" dirty="0" smtClean="0"/>
              <a:t>. Einrichtungen etc.</a:t>
            </a:r>
          </a:p>
          <a:p>
            <a:pPr lvl="1">
              <a:spcBef>
                <a:spcPts val="1200"/>
              </a:spcBef>
            </a:pPr>
            <a:r>
              <a:rPr lang="de-DE" sz="2000" b="1" dirty="0" smtClean="0"/>
              <a:t>Existierende </a:t>
            </a:r>
            <a:r>
              <a:rPr lang="de-DE" sz="2000" b="1" dirty="0" smtClean="0"/>
              <a:t>Arbeitskreise &amp; Netzwerke, </a:t>
            </a:r>
            <a:r>
              <a:rPr lang="de-DE" sz="2000" dirty="0" smtClean="0"/>
              <a:t>insb. auf Landes- und regionaler Ebene …</a:t>
            </a:r>
            <a:endParaRPr lang="de-DE" sz="20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4981"/>
            <a:ext cx="6153150" cy="1002965"/>
          </a:xfrm>
        </p:spPr>
        <p:txBody>
          <a:bodyPr/>
          <a:lstStyle/>
          <a:p>
            <a:r>
              <a:rPr lang="de-DE" dirty="0" smtClean="0"/>
              <a:t>Vernetzung – </a:t>
            </a:r>
            <a:br>
              <a:rPr lang="de-DE" dirty="0" smtClean="0"/>
            </a:br>
            <a:r>
              <a:rPr lang="de-DE" sz="2400" dirty="0" smtClean="0"/>
              <a:t>Akteure / Gesprächspartner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7" name="Picture 3" descr="C:\Users\anja.folz\AppData\Local\Microsoft\Windows\Temporary Internet Files\Content.IE5\XKZ39JKR\MC900438736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7" t="-25000" r="21494"/>
          <a:stretch/>
        </p:blipFill>
        <p:spPr bwMode="auto">
          <a:xfrm>
            <a:off x="-12700" y="-88900"/>
            <a:ext cx="2882900" cy="694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2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4981"/>
            <a:ext cx="6153150" cy="1002965"/>
          </a:xfrm>
        </p:spPr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2400" dirty="0" smtClean="0"/>
              <a:t>– Übersicht Stand Sep. 2013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3303949" y="2635306"/>
            <a:ext cx="1852510" cy="1585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Energie-agentur</a:t>
            </a:r>
          </a:p>
          <a:p>
            <a:pPr algn="ctr"/>
            <a:r>
              <a:rPr lang="de-DE" dirty="0" smtClean="0"/>
              <a:t>RLP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596550" y="1625588"/>
            <a:ext cx="1944216" cy="1152128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Solardialog RLP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564599" y="1278592"/>
            <a:ext cx="2106450" cy="1592672"/>
          </a:xfrm>
          <a:prstGeom prst="ellipse">
            <a:avLst/>
          </a:prstGeom>
          <a:solidFill>
            <a:srgbClr val="FF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Netzwerk Geothermie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887181" y="2087628"/>
            <a:ext cx="1517650" cy="7628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AK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Geothermie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92495" y="3324436"/>
            <a:ext cx="2952326" cy="2088232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Zukunftsinitiative Smart </a:t>
            </a:r>
            <a:r>
              <a:rPr lang="de-DE" sz="1600" dirty="0" err="1" smtClean="0">
                <a:solidFill>
                  <a:schemeClr val="tx1"/>
                </a:solidFill>
              </a:rPr>
              <a:t>Grids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80526" y="4170885"/>
            <a:ext cx="2376264" cy="12241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Kompetenznetzwerk Smart </a:t>
            </a:r>
            <a:r>
              <a:rPr lang="de-DE" sz="1400" dirty="0" err="1" smtClean="0">
                <a:solidFill>
                  <a:schemeClr val="tx1"/>
                </a:solidFill>
              </a:rPr>
              <a:t>Grids</a:t>
            </a:r>
            <a:r>
              <a:rPr lang="de-DE" sz="1400" dirty="0" smtClean="0">
                <a:solidFill>
                  <a:schemeClr val="tx1"/>
                </a:solidFill>
              </a:rPr>
              <a:t> &amp; virtuelle Kraftwerke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249848" y="3060942"/>
            <a:ext cx="1800200" cy="936882"/>
          </a:xfrm>
          <a:prstGeom prst="ellipse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AK Nachhaltige Mobilität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30204" y="4685743"/>
            <a:ext cx="1415802" cy="1005865"/>
          </a:xfrm>
          <a:prstGeom prst="ellipse">
            <a:avLst/>
          </a:prstGeom>
          <a:solidFill>
            <a:srgbClr val="FFB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AK Passivhaus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557394" y="4685743"/>
            <a:ext cx="1887623" cy="981168"/>
          </a:xfrm>
          <a:prstGeom prst="ellipse">
            <a:avLst/>
          </a:prstGeom>
          <a:solidFill>
            <a:srgbClr val="FFB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AK </a:t>
            </a:r>
            <a:r>
              <a:rPr lang="de-DE" sz="1400" dirty="0" err="1" smtClean="0">
                <a:solidFill>
                  <a:schemeClr val="tx1"/>
                </a:solidFill>
              </a:rPr>
              <a:t>EneV</a:t>
            </a:r>
            <a:r>
              <a:rPr lang="de-DE" sz="1400" dirty="0" smtClean="0">
                <a:solidFill>
                  <a:schemeClr val="tx1"/>
                </a:solidFill>
              </a:rPr>
              <a:t> und Energieberater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267231" y="5609508"/>
            <a:ext cx="2041073" cy="1059852"/>
          </a:xfrm>
          <a:prstGeom prst="ellipse">
            <a:avLst/>
          </a:prstGeom>
          <a:solidFill>
            <a:srgbClr val="FFB8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AK </a:t>
            </a:r>
            <a:r>
              <a:rPr lang="de-DE" sz="1400" dirty="0" err="1" smtClean="0">
                <a:solidFill>
                  <a:schemeClr val="tx1"/>
                </a:solidFill>
              </a:rPr>
              <a:t>Energieffizientes</a:t>
            </a:r>
            <a:r>
              <a:rPr lang="de-DE" sz="1400" dirty="0" smtClean="0">
                <a:solidFill>
                  <a:schemeClr val="tx1"/>
                </a:solidFill>
              </a:rPr>
              <a:t> Bauen und Wohnen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>
            <a:stCxn id="6" idx="1"/>
          </p:cNvCxnSpPr>
          <p:nvPr/>
        </p:nvCxnSpPr>
        <p:spPr>
          <a:xfrm flipH="1" flipV="1">
            <a:off x="2350209" y="2492896"/>
            <a:ext cx="1225034" cy="374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>
            <a:stCxn id="6" idx="0"/>
          </p:cNvCxnSpPr>
          <p:nvPr/>
        </p:nvCxnSpPr>
        <p:spPr>
          <a:xfrm flipV="1">
            <a:off x="4230204" y="2201652"/>
            <a:ext cx="309254" cy="433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6" idx="6"/>
            <a:endCxn id="12" idx="2"/>
          </p:cNvCxnSpPr>
          <p:nvPr/>
        </p:nvCxnSpPr>
        <p:spPr>
          <a:xfrm>
            <a:off x="5156459" y="3428197"/>
            <a:ext cx="1093389" cy="10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5085121" y="3781425"/>
            <a:ext cx="1472273" cy="132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>
            <a:stCxn id="6" idx="5"/>
            <a:endCxn id="15" idx="0"/>
          </p:cNvCxnSpPr>
          <p:nvPr/>
        </p:nvCxnSpPr>
        <p:spPr>
          <a:xfrm>
            <a:off x="4885165" y="3988856"/>
            <a:ext cx="1402603" cy="1620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endCxn id="13" idx="0"/>
          </p:cNvCxnSpPr>
          <p:nvPr/>
        </p:nvCxnSpPr>
        <p:spPr>
          <a:xfrm>
            <a:off x="4564599" y="4170885"/>
            <a:ext cx="373506" cy="514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stCxn id="6" idx="2"/>
            <a:endCxn id="10" idx="7"/>
          </p:cNvCxnSpPr>
          <p:nvPr/>
        </p:nvCxnSpPr>
        <p:spPr>
          <a:xfrm flipH="1">
            <a:off x="2612463" y="3428197"/>
            <a:ext cx="691486" cy="202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7301205" y="1888388"/>
            <a:ext cx="1800200" cy="936882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Netzwerk Elektro-mobilität RLP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1244621" y="5732478"/>
            <a:ext cx="1800200" cy="936882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StoRegio</a:t>
            </a:r>
            <a:r>
              <a:rPr lang="de-DE" sz="1400" dirty="0" smtClean="0">
                <a:solidFill>
                  <a:schemeClr val="tx1"/>
                </a:solidFill>
              </a:rPr>
              <a:t> e.V.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54" name="Gerade Verbindung 53"/>
          <p:cNvCxnSpPr>
            <a:stCxn id="6" idx="3"/>
            <a:endCxn id="53" idx="7"/>
          </p:cNvCxnSpPr>
          <p:nvPr/>
        </p:nvCxnSpPr>
        <p:spPr>
          <a:xfrm flipH="1">
            <a:off x="2781188" y="3988856"/>
            <a:ext cx="794055" cy="18808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>
            <a:endCxn id="52" idx="3"/>
          </p:cNvCxnSpPr>
          <p:nvPr/>
        </p:nvCxnSpPr>
        <p:spPr>
          <a:xfrm flipV="1">
            <a:off x="5085121" y="2688067"/>
            <a:ext cx="2479717" cy="423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>
            <a:stCxn id="52" idx="4"/>
            <a:endCxn id="12" idx="7"/>
          </p:cNvCxnSpPr>
          <p:nvPr/>
        </p:nvCxnSpPr>
        <p:spPr>
          <a:xfrm flipH="1">
            <a:off x="7786415" y="2825270"/>
            <a:ext cx="414890" cy="37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>
            <a:endCxn id="53" idx="0"/>
          </p:cNvCxnSpPr>
          <p:nvPr/>
        </p:nvCxnSpPr>
        <p:spPr>
          <a:xfrm>
            <a:off x="1981200" y="5395021"/>
            <a:ext cx="163521" cy="337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H="1">
            <a:off x="7305130" y="5683243"/>
            <a:ext cx="414890" cy="37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7993860" y="3804001"/>
            <a:ext cx="1021138" cy="650470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CVC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72" name="Gerade Verbindung 71"/>
          <p:cNvCxnSpPr>
            <a:stCxn id="71" idx="2"/>
          </p:cNvCxnSpPr>
          <p:nvPr/>
        </p:nvCxnSpPr>
        <p:spPr>
          <a:xfrm flipH="1" flipV="1">
            <a:off x="7564838" y="3988856"/>
            <a:ext cx="429022" cy="140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H="1" flipV="1">
            <a:off x="2062960" y="1041400"/>
            <a:ext cx="1857990" cy="1638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 flipV="1">
            <a:off x="3575244" y="1041402"/>
            <a:ext cx="450656" cy="1593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3284921" y="5862314"/>
            <a:ext cx="1800200" cy="936882"/>
          </a:xfrm>
          <a:prstGeom prst="ellipse">
            <a:avLst/>
          </a:prstGeom>
          <a:solidFill>
            <a:srgbClr val="B1341F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EffNet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36" name="Gerade Verbindung 35"/>
          <p:cNvCxnSpPr/>
          <p:nvPr/>
        </p:nvCxnSpPr>
        <p:spPr>
          <a:xfrm>
            <a:off x="4025900" y="4170885"/>
            <a:ext cx="0" cy="1698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5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r>
              <a:rPr lang="de-DE" sz="2000" b="1" cap="none" dirty="0" smtClean="0">
                <a:latin typeface="+mn-lt"/>
              </a:rPr>
              <a:t>Erstes </a:t>
            </a:r>
            <a:r>
              <a:rPr lang="de-DE" sz="2000" b="1" cap="none" dirty="0">
                <a:latin typeface="+mn-lt"/>
              </a:rPr>
              <a:t>Treffen: </a:t>
            </a:r>
            <a:r>
              <a:rPr lang="de-DE" sz="2000" b="1" cap="none" dirty="0" smtClean="0">
                <a:latin typeface="+mn-lt"/>
              </a:rPr>
              <a:t>30.09.2013 / Trier </a:t>
            </a:r>
            <a:r>
              <a:rPr lang="de-DE" sz="2000" cap="none" dirty="0" smtClean="0">
                <a:latin typeface="+mn-lt"/>
              </a:rPr>
              <a:t>(Fokus PV), </a:t>
            </a:r>
            <a:r>
              <a:rPr lang="de-DE" sz="2000" b="1" cap="none" dirty="0" smtClean="0">
                <a:latin typeface="+mn-lt"/>
              </a:rPr>
              <a:t>mit </a:t>
            </a:r>
            <a:r>
              <a:rPr lang="de-DE" sz="2000" b="1" cap="none" dirty="0">
                <a:latin typeface="+mn-lt"/>
              </a:rPr>
              <a:t>Solarverein Trier und EA </a:t>
            </a:r>
            <a:r>
              <a:rPr lang="de-DE" sz="2000" b="1" cap="none" dirty="0" smtClean="0">
                <a:latin typeface="+mn-lt"/>
              </a:rPr>
              <a:t>Trier</a:t>
            </a:r>
            <a:endParaRPr lang="de-DE" sz="2000" b="1" cap="none" dirty="0">
              <a:latin typeface="+mn-lt"/>
            </a:endParaRPr>
          </a:p>
          <a:p>
            <a:r>
              <a:rPr lang="de-DE" sz="2000" b="1" cap="none" dirty="0">
                <a:latin typeface="+mn-lt"/>
              </a:rPr>
              <a:t>Netzwerkbetreuung: </a:t>
            </a:r>
            <a:r>
              <a:rPr lang="de-DE" sz="2000" cap="none" dirty="0">
                <a:latin typeface="+mn-lt"/>
              </a:rPr>
              <a:t>EA </a:t>
            </a:r>
            <a:r>
              <a:rPr lang="de-DE" sz="2000" cap="none" dirty="0" smtClean="0">
                <a:latin typeface="+mn-lt"/>
              </a:rPr>
              <a:t>RLP / Dr</a:t>
            </a:r>
            <a:r>
              <a:rPr lang="de-DE" sz="2000" cap="none" dirty="0">
                <a:latin typeface="+mn-lt"/>
              </a:rPr>
              <a:t>. Ralf </a:t>
            </a:r>
            <a:r>
              <a:rPr lang="de-DE" sz="2000" cap="none" dirty="0" smtClean="0">
                <a:latin typeface="+mn-lt"/>
              </a:rPr>
              <a:t>Engelmann</a:t>
            </a:r>
          </a:p>
          <a:p>
            <a:pPr lvl="1"/>
            <a:r>
              <a:rPr lang="en-US" sz="2200" b="1" dirty="0" err="1" smtClean="0"/>
              <a:t>Zielsetzung</a:t>
            </a:r>
            <a:r>
              <a:rPr lang="en-US" sz="2200" b="1" dirty="0" smtClean="0"/>
              <a:t>:</a:t>
            </a:r>
            <a:endParaRPr lang="en-US" sz="2200" b="1" dirty="0"/>
          </a:p>
          <a:p>
            <a:pPr lvl="2"/>
            <a:r>
              <a:rPr lang="de-DE" sz="2000" b="1" dirty="0" smtClean="0"/>
              <a:t>Vernetzung</a:t>
            </a:r>
            <a:r>
              <a:rPr lang="de-DE" sz="2000" dirty="0" smtClean="0"/>
              <a:t> aktiver Schlüsselakteure und Multiplikatoren im Land</a:t>
            </a:r>
          </a:p>
          <a:p>
            <a:pPr lvl="2"/>
            <a:r>
              <a:rPr lang="de-DE" sz="2000" b="1" dirty="0" smtClean="0"/>
              <a:t>Austausch</a:t>
            </a:r>
            <a:r>
              <a:rPr lang="de-DE" sz="2000" dirty="0" smtClean="0"/>
              <a:t> zu aktuellen Herausforderungen und Chancen des PV-Ausbaus bzw. PV-Nutzung</a:t>
            </a:r>
          </a:p>
          <a:p>
            <a:pPr lvl="2"/>
            <a:r>
              <a:rPr lang="de-DE" sz="2000" dirty="0" smtClean="0"/>
              <a:t>Identifizierung von Maßnahmen </a:t>
            </a:r>
            <a:r>
              <a:rPr lang="de-DE" sz="2000" dirty="0"/>
              <a:t>zur </a:t>
            </a:r>
            <a:r>
              <a:rPr lang="de-DE" sz="2000" b="1" dirty="0"/>
              <a:t>Verbreitung und Umsetzung zukunftsweisender </a:t>
            </a:r>
            <a:r>
              <a:rPr lang="de-DE" sz="2000" b="1" dirty="0" smtClean="0"/>
              <a:t>Systemlösungen </a:t>
            </a:r>
            <a:r>
              <a:rPr lang="de-DE" sz="2000" dirty="0" smtClean="0"/>
              <a:t>(Eigennutzung, Speicherung etc.) </a:t>
            </a:r>
          </a:p>
          <a:p>
            <a:pPr lvl="2"/>
            <a:r>
              <a:rPr lang="de-DE" sz="2000" dirty="0" smtClean="0"/>
              <a:t>Erörterung bestehender Bedarfe/Potenziale der rheinland-pfälzischen </a:t>
            </a:r>
            <a:r>
              <a:rPr lang="de-DE" sz="2000" b="1" dirty="0" smtClean="0"/>
              <a:t>Solarbranche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r>
              <a:rPr lang="en-US" sz="2200" b="1" dirty="0" err="1" smtClean="0"/>
              <a:t>Tätigkeitsschwerpunkte</a:t>
            </a:r>
            <a:r>
              <a:rPr lang="en-US" sz="2000" b="1" dirty="0" smtClean="0"/>
              <a:t>: </a:t>
            </a:r>
            <a:r>
              <a:rPr lang="de-DE" sz="2000" dirty="0" smtClean="0">
                <a:solidFill>
                  <a:schemeClr val="tx1"/>
                </a:solidFill>
              </a:rPr>
              <a:t>werden </a:t>
            </a:r>
            <a:r>
              <a:rPr lang="de-DE" sz="2000" dirty="0" smtClean="0">
                <a:solidFill>
                  <a:schemeClr val="tx1"/>
                </a:solidFill>
              </a:rPr>
              <a:t>im bevorstehenden Solardialog definiert!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sz="2000" dirty="0" smtClean="0">
              <a:solidFill>
                <a:schemeClr val="tx1"/>
              </a:solidFill>
            </a:endParaRPr>
          </a:p>
          <a:p>
            <a:pPr lvl="1"/>
            <a:r>
              <a:rPr lang="de-DE" sz="2200" b="1" dirty="0" smtClean="0">
                <a:solidFill>
                  <a:schemeClr val="tx1"/>
                </a:solidFill>
              </a:rPr>
              <a:t>Akteure / Zielgruppe:</a:t>
            </a:r>
          </a:p>
          <a:p>
            <a:r>
              <a:rPr lang="de-DE" sz="2000" cap="none" dirty="0" smtClean="0">
                <a:solidFill>
                  <a:schemeClr val="tx1"/>
                </a:solidFill>
                <a:latin typeface="+mn-lt"/>
              </a:rPr>
              <a:t>	Verbraucherzentrale  RLP --- Solarvereine --- Energieberater, 	Klimaschutzmanager, aktive Kommunen, Energiegenossenschaften --- 	Industrie- und Handwerkerverbände</a:t>
            </a: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Solardialog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03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pPr lvl="0"/>
            <a:r>
              <a:rPr lang="de-DE" sz="2000" b="1" cap="none" dirty="0" smtClean="0">
                <a:latin typeface="+mn-lt"/>
              </a:rPr>
              <a:t>Erstes Treffen AK: Mai 2013</a:t>
            </a:r>
            <a:r>
              <a:rPr lang="de-DE" sz="2000" cap="none" dirty="0" smtClean="0">
                <a:latin typeface="+mn-lt"/>
              </a:rPr>
              <a:t>, </a:t>
            </a:r>
            <a:br>
              <a:rPr lang="de-DE" sz="2000" cap="none" dirty="0" smtClean="0">
                <a:latin typeface="+mn-lt"/>
              </a:rPr>
            </a:br>
            <a:r>
              <a:rPr lang="de-DE" sz="2000" cap="none" dirty="0" smtClean="0">
                <a:latin typeface="+mn-lt"/>
              </a:rPr>
              <a:t>Mitglieder: </a:t>
            </a:r>
            <a:r>
              <a:rPr lang="de-DE" sz="2000" b="1" cap="none" dirty="0"/>
              <a:t>TSB, IGEM, Landesamt für Geologie und Bergbau, EA RLP</a:t>
            </a:r>
          </a:p>
          <a:p>
            <a:r>
              <a:rPr lang="de-DE" sz="2000" b="1" cap="none" dirty="0" smtClean="0">
                <a:latin typeface="+mn-lt"/>
              </a:rPr>
              <a:t>Netzwerkbetreuung</a:t>
            </a:r>
            <a:r>
              <a:rPr lang="de-DE" sz="2000" b="1" cap="none" dirty="0">
                <a:latin typeface="+mn-lt"/>
              </a:rPr>
              <a:t>: </a:t>
            </a:r>
            <a:r>
              <a:rPr lang="de-DE" sz="2000" cap="none" dirty="0">
                <a:latin typeface="+mn-lt"/>
              </a:rPr>
              <a:t>EA </a:t>
            </a:r>
            <a:r>
              <a:rPr lang="de-DE" sz="2000" cap="none" dirty="0" smtClean="0">
                <a:latin typeface="+mn-lt"/>
              </a:rPr>
              <a:t>RLP / Dr</a:t>
            </a:r>
            <a:r>
              <a:rPr lang="de-DE" sz="2000" cap="none" dirty="0">
                <a:latin typeface="+mn-lt"/>
              </a:rPr>
              <a:t>. Ralf </a:t>
            </a:r>
            <a:r>
              <a:rPr lang="de-DE" sz="2000" cap="none" dirty="0" smtClean="0">
                <a:latin typeface="+mn-lt"/>
              </a:rPr>
              <a:t>Engelmann</a:t>
            </a:r>
          </a:p>
          <a:p>
            <a:pPr lvl="1"/>
            <a:r>
              <a:rPr lang="en-US" sz="2200" b="1" dirty="0" err="1" smtClean="0"/>
              <a:t>Zielsetzung</a:t>
            </a:r>
            <a:r>
              <a:rPr lang="en-US" sz="2200" b="1" dirty="0" smtClean="0"/>
              <a:t>:</a:t>
            </a:r>
            <a:endParaRPr lang="de-DE" sz="2000" dirty="0"/>
          </a:p>
          <a:p>
            <a:pPr lvl="2"/>
            <a:r>
              <a:rPr lang="de-DE" sz="2000" b="1" dirty="0" smtClean="0"/>
              <a:t>Erörterung / </a:t>
            </a:r>
            <a:r>
              <a:rPr lang="de-DE" sz="2000" b="1" dirty="0" err="1" smtClean="0"/>
              <a:t>Impulsgebung</a:t>
            </a:r>
            <a:r>
              <a:rPr lang="de-DE" sz="2000" b="1" dirty="0"/>
              <a:t> </a:t>
            </a:r>
            <a:r>
              <a:rPr lang="de-DE" sz="2000" b="1" dirty="0" smtClean="0"/>
              <a:t>zu Rahmenbedingungen </a:t>
            </a:r>
            <a:r>
              <a:rPr lang="de-DE" sz="2000" dirty="0" smtClean="0"/>
              <a:t>und öffentlicher Wahrnehmung</a:t>
            </a:r>
          </a:p>
          <a:p>
            <a:pPr lvl="2"/>
            <a:r>
              <a:rPr lang="de-DE" sz="2000" b="1" dirty="0" smtClean="0"/>
              <a:t>Strategieentwicklung zur Hebung geothermischen Potenzials</a:t>
            </a:r>
            <a:r>
              <a:rPr lang="de-DE" sz="2000" dirty="0" smtClean="0"/>
              <a:t> und nachhaltigen Beitrags zur E-Wende RLP </a:t>
            </a:r>
          </a:p>
          <a:p>
            <a:pPr lvl="2"/>
            <a:r>
              <a:rPr lang="de-DE" sz="2000" dirty="0" smtClean="0"/>
              <a:t>Erörterung </a:t>
            </a:r>
            <a:r>
              <a:rPr lang="de-DE" sz="2000" b="1" dirty="0" smtClean="0"/>
              <a:t>Informations- </a:t>
            </a:r>
            <a:r>
              <a:rPr lang="de-DE" sz="2000" b="1" dirty="0"/>
              <a:t>und </a:t>
            </a:r>
            <a:r>
              <a:rPr lang="de-DE" sz="2000" b="1" dirty="0" smtClean="0"/>
              <a:t>Vernetzungsbedarf </a:t>
            </a:r>
            <a:r>
              <a:rPr lang="de-DE" sz="1800" dirty="0" smtClean="0"/>
              <a:t/>
            </a:r>
            <a:br>
              <a:rPr lang="de-DE" sz="1800" dirty="0" smtClean="0"/>
            </a:br>
            <a:endParaRPr lang="de-DE" sz="1800" dirty="0" smtClean="0"/>
          </a:p>
          <a:p>
            <a:pPr lvl="1"/>
            <a:r>
              <a:rPr lang="en-US" sz="2200" b="1" dirty="0" err="1" smtClean="0"/>
              <a:t>Tätigkeitsschwerpunkte</a:t>
            </a:r>
            <a:r>
              <a:rPr lang="en-US" sz="2000" b="1" dirty="0" smtClean="0"/>
              <a:t>: </a:t>
            </a:r>
          </a:p>
          <a:p>
            <a:pPr lvl="2"/>
            <a:r>
              <a:rPr lang="de-DE" sz="2000" dirty="0" smtClean="0">
                <a:solidFill>
                  <a:schemeClr val="tx1"/>
                </a:solidFill>
              </a:rPr>
              <a:t>Erstellung </a:t>
            </a:r>
            <a:r>
              <a:rPr lang="de-DE" sz="2000" b="1" dirty="0" smtClean="0">
                <a:solidFill>
                  <a:schemeClr val="tx1"/>
                </a:solidFill>
              </a:rPr>
              <a:t>Praxisdokumentation</a:t>
            </a:r>
            <a:r>
              <a:rPr lang="de-DE" sz="2000" dirty="0" smtClean="0">
                <a:solidFill>
                  <a:schemeClr val="tx1"/>
                </a:solidFill>
              </a:rPr>
              <a:t> „oberflächennahe </a:t>
            </a:r>
            <a:r>
              <a:rPr lang="de-DE" sz="2000" dirty="0">
                <a:solidFill>
                  <a:schemeClr val="tx1"/>
                </a:solidFill>
              </a:rPr>
              <a:t>Geothermie – Einsatzmöglichkeiten für Wärme- und Kälteversorgung in Industrie, Gewerbe und Kommunen</a:t>
            </a:r>
            <a:r>
              <a:rPr lang="de-DE" sz="2000" dirty="0" smtClean="0">
                <a:solidFill>
                  <a:schemeClr val="tx1"/>
                </a:solidFill>
              </a:rPr>
              <a:t>“ (Arbeitstitel)</a:t>
            </a:r>
          </a:p>
          <a:p>
            <a:pPr lvl="2"/>
            <a:r>
              <a:rPr lang="de-DE" sz="2000" dirty="0" smtClean="0">
                <a:solidFill>
                  <a:schemeClr val="tx1"/>
                </a:solidFill>
              </a:rPr>
              <a:t>Initiierung </a:t>
            </a:r>
            <a:r>
              <a:rPr lang="de-DE" sz="2000" b="1" dirty="0" smtClean="0">
                <a:solidFill>
                  <a:schemeClr val="tx1"/>
                </a:solidFill>
              </a:rPr>
              <a:t>Netzwerk </a:t>
            </a:r>
            <a:r>
              <a:rPr lang="de-DE" sz="2000" b="1" dirty="0">
                <a:solidFill>
                  <a:schemeClr val="tx1"/>
                </a:solidFill>
              </a:rPr>
              <a:t>Geothermie </a:t>
            </a:r>
            <a:r>
              <a:rPr lang="de-DE" sz="2000" dirty="0" smtClean="0">
                <a:solidFill>
                  <a:schemeClr val="tx1"/>
                </a:solidFill>
              </a:rPr>
              <a:t>mit </a:t>
            </a:r>
            <a:r>
              <a:rPr lang="de-DE" sz="2000" b="1" dirty="0">
                <a:solidFill>
                  <a:schemeClr val="tx1"/>
                </a:solidFill>
              </a:rPr>
              <a:t>Fachexperten und Unternehmen </a:t>
            </a:r>
            <a:r>
              <a:rPr lang="de-DE" sz="2000" dirty="0">
                <a:solidFill>
                  <a:schemeClr val="tx1"/>
                </a:solidFill>
              </a:rPr>
              <a:t>aus dem Bereich </a:t>
            </a:r>
            <a:r>
              <a:rPr lang="de-DE" sz="2000" dirty="0" smtClean="0">
                <a:solidFill>
                  <a:schemeClr val="tx1"/>
                </a:solidFill>
              </a:rPr>
              <a:t>Geothermie</a:t>
            </a:r>
            <a:r>
              <a:rPr lang="de-DE" sz="2000" dirty="0"/>
              <a:t> </a:t>
            </a: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4981"/>
            <a:ext cx="6096000" cy="1002965"/>
          </a:xfrm>
        </p:spPr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smtClean="0"/>
              <a:t>Bsp. AK / Netzwerk Geothermie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109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57200" y="1267946"/>
            <a:ext cx="8559800" cy="5447179"/>
          </a:xfrm>
        </p:spPr>
        <p:txBody>
          <a:bodyPr/>
          <a:lstStyle/>
          <a:p>
            <a:r>
              <a:rPr lang="de-DE" sz="2000" b="1" cap="none" dirty="0" smtClean="0">
                <a:latin typeface="+mn-lt"/>
              </a:rPr>
              <a:t>Kompetenznetzwerk seit 2010 / Zukunftsinitiative  Nov. 2013</a:t>
            </a:r>
            <a:r>
              <a:rPr lang="de-DE" sz="2000" cap="none" dirty="0" smtClean="0">
                <a:latin typeface="+mn-lt"/>
              </a:rPr>
              <a:t>, </a:t>
            </a:r>
            <a:br>
              <a:rPr lang="de-DE" sz="2000" cap="none" dirty="0" smtClean="0">
                <a:latin typeface="+mn-lt"/>
              </a:rPr>
            </a:br>
            <a:r>
              <a:rPr lang="de-DE" sz="2000" b="1" cap="none" dirty="0" smtClean="0">
                <a:latin typeface="+mn-lt"/>
              </a:rPr>
              <a:t>EA RLP in Kooperation mit TSB und MWKEL</a:t>
            </a:r>
            <a:endParaRPr lang="de-DE" sz="2000" b="1" cap="none" dirty="0">
              <a:latin typeface="+mn-lt"/>
            </a:endParaRPr>
          </a:p>
          <a:p>
            <a:r>
              <a:rPr lang="de-DE" sz="2000" b="1" cap="none" dirty="0">
                <a:latin typeface="+mn-lt"/>
              </a:rPr>
              <a:t>Netzwerkbetreuung: </a:t>
            </a:r>
            <a:r>
              <a:rPr lang="de-DE" sz="2000" cap="none" dirty="0">
                <a:latin typeface="+mn-lt"/>
              </a:rPr>
              <a:t>EA </a:t>
            </a:r>
            <a:r>
              <a:rPr lang="de-DE" sz="2000" cap="none" dirty="0" smtClean="0">
                <a:latin typeface="+mn-lt"/>
              </a:rPr>
              <a:t>RLP / Sarah Fischer</a:t>
            </a:r>
          </a:p>
          <a:p>
            <a:pPr lvl="1"/>
            <a:r>
              <a:rPr lang="en-US" sz="2200" b="1" dirty="0" err="1" smtClean="0"/>
              <a:t>Zielsetzung</a:t>
            </a:r>
            <a:r>
              <a:rPr lang="en-US" sz="2200" b="1" dirty="0"/>
              <a:t>:</a:t>
            </a:r>
            <a:endParaRPr lang="de-DE" sz="2000" dirty="0"/>
          </a:p>
          <a:p>
            <a:pPr lvl="2"/>
            <a:r>
              <a:rPr lang="de-DE" sz="2000" dirty="0" smtClean="0"/>
              <a:t>Begleitung</a:t>
            </a:r>
            <a:r>
              <a:rPr lang="de-DE" sz="2000" dirty="0"/>
              <a:t>, Unterstützung bei </a:t>
            </a:r>
            <a:r>
              <a:rPr lang="de-DE" sz="2000" b="1" dirty="0"/>
              <a:t>Einführung von intelligenten Stromnetzen </a:t>
            </a:r>
            <a:r>
              <a:rPr lang="de-DE" sz="2000" dirty="0"/>
              <a:t>(smart </a:t>
            </a:r>
            <a:r>
              <a:rPr lang="de-DE" sz="2000" dirty="0" err="1"/>
              <a:t>grids</a:t>
            </a:r>
            <a:r>
              <a:rPr lang="de-DE" sz="2000" dirty="0"/>
              <a:t>), </a:t>
            </a:r>
            <a:r>
              <a:rPr lang="de-DE" sz="2000" b="1" dirty="0"/>
              <a:t>intelligenten Zählern</a:t>
            </a:r>
            <a:r>
              <a:rPr lang="de-DE" sz="2000" dirty="0"/>
              <a:t> (smart </a:t>
            </a:r>
            <a:r>
              <a:rPr lang="de-DE" sz="2000" dirty="0" err="1"/>
              <a:t>meters</a:t>
            </a:r>
            <a:r>
              <a:rPr lang="de-DE" sz="2000" dirty="0"/>
              <a:t>), </a:t>
            </a:r>
            <a:r>
              <a:rPr lang="de-DE" sz="2000" dirty="0" smtClean="0"/>
              <a:t>sowie </a:t>
            </a:r>
            <a:r>
              <a:rPr lang="de-DE" sz="2000" b="1" dirty="0" smtClean="0"/>
              <a:t>virtuellen </a:t>
            </a:r>
            <a:r>
              <a:rPr lang="de-DE" sz="2000" b="1" dirty="0"/>
              <a:t>Kraftwerken</a:t>
            </a:r>
          </a:p>
          <a:p>
            <a:pPr lvl="2"/>
            <a:r>
              <a:rPr lang="de-DE" sz="2000" dirty="0" smtClean="0"/>
              <a:t>Entwicklung </a:t>
            </a:r>
            <a:r>
              <a:rPr lang="de-DE" sz="2000" b="1" dirty="0"/>
              <a:t>Marktstrategien </a:t>
            </a:r>
            <a:r>
              <a:rPr lang="de-DE" sz="2000" dirty="0"/>
              <a:t>für fluktuierende regenerative </a:t>
            </a:r>
            <a:r>
              <a:rPr lang="de-DE" sz="2000" dirty="0" smtClean="0"/>
              <a:t>Stromerzeugung</a:t>
            </a:r>
            <a:endParaRPr lang="de-DE" sz="2000" dirty="0"/>
          </a:p>
          <a:p>
            <a:pPr lvl="2"/>
            <a:r>
              <a:rPr lang="de-DE" sz="2000" b="1" dirty="0" smtClean="0"/>
              <a:t>Projektentwicklung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r>
              <a:rPr lang="en-US" sz="2200" b="1" dirty="0" err="1" smtClean="0"/>
              <a:t>Tätigkeitsschwerpunkte</a:t>
            </a:r>
            <a:r>
              <a:rPr lang="en-US" sz="2000" b="1" dirty="0" smtClean="0"/>
              <a:t>:</a:t>
            </a:r>
          </a:p>
          <a:p>
            <a:pPr lvl="2"/>
            <a:r>
              <a:rPr lang="de-DE" sz="2000" b="1" dirty="0">
                <a:solidFill>
                  <a:schemeClr val="tx1"/>
                </a:solidFill>
              </a:rPr>
              <a:t>Kompetenznetzwerk </a:t>
            </a:r>
            <a:r>
              <a:rPr lang="de-DE" sz="2000" dirty="0">
                <a:solidFill>
                  <a:schemeClr val="tx1"/>
                </a:solidFill>
              </a:rPr>
              <a:t>Smart </a:t>
            </a:r>
            <a:r>
              <a:rPr lang="de-DE" sz="2000" dirty="0" err="1">
                <a:solidFill>
                  <a:schemeClr val="tx1"/>
                </a:solidFill>
              </a:rPr>
              <a:t>Grid</a:t>
            </a:r>
            <a:r>
              <a:rPr lang="de-DE" sz="2000" dirty="0">
                <a:solidFill>
                  <a:schemeClr val="tx1"/>
                </a:solidFill>
              </a:rPr>
              <a:t> und Virtuelle </a:t>
            </a:r>
            <a:r>
              <a:rPr lang="de-DE" sz="2000" dirty="0" smtClean="0">
                <a:solidFill>
                  <a:schemeClr val="tx1"/>
                </a:solidFill>
              </a:rPr>
              <a:t>Kraftwerke mit regelmäßigen </a:t>
            </a:r>
            <a:r>
              <a:rPr lang="de-DE" sz="2000" dirty="0">
                <a:solidFill>
                  <a:schemeClr val="tx1"/>
                </a:solidFill>
              </a:rPr>
              <a:t>Netzwerktreffen </a:t>
            </a:r>
            <a:r>
              <a:rPr lang="de-DE" sz="2000" dirty="0" smtClean="0">
                <a:solidFill>
                  <a:schemeClr val="tx1"/>
                </a:solidFill>
              </a:rPr>
              <a:t>zum Fach- und Erfahrungsaustausch sowie der Diskussion und Initiierung von Maßnahmen</a:t>
            </a:r>
            <a:endParaRPr lang="de-DE" sz="2000" dirty="0">
              <a:solidFill>
                <a:schemeClr val="tx1"/>
              </a:solidFill>
            </a:endParaRPr>
          </a:p>
          <a:p>
            <a:pPr lvl="2"/>
            <a:r>
              <a:rPr lang="de-DE" sz="2000" b="1" dirty="0" smtClean="0">
                <a:solidFill>
                  <a:schemeClr val="tx1"/>
                </a:solidFill>
              </a:rPr>
              <a:t>Projektbegleitung </a:t>
            </a:r>
            <a:r>
              <a:rPr lang="de-DE" sz="2000" b="1" dirty="0">
                <a:solidFill>
                  <a:schemeClr val="tx1"/>
                </a:solidFill>
              </a:rPr>
              <a:t>und -</a:t>
            </a:r>
            <a:r>
              <a:rPr lang="de-DE" sz="2000" b="1" dirty="0" smtClean="0">
                <a:solidFill>
                  <a:schemeClr val="tx1"/>
                </a:solidFill>
              </a:rPr>
              <a:t>initiierung</a:t>
            </a:r>
          </a:p>
          <a:p>
            <a:pPr lvl="2"/>
            <a:r>
              <a:rPr lang="de-DE" sz="2000" b="1" dirty="0" smtClean="0">
                <a:solidFill>
                  <a:schemeClr val="tx1"/>
                </a:solidFill>
              </a:rPr>
              <a:t>Erstinformation </a:t>
            </a:r>
            <a:r>
              <a:rPr lang="de-DE" sz="2000" b="1" dirty="0">
                <a:solidFill>
                  <a:schemeClr val="tx1"/>
                </a:solidFill>
              </a:rPr>
              <a:t>und -beratung </a:t>
            </a:r>
            <a:r>
              <a:rPr lang="de-DE" sz="2000" dirty="0">
                <a:solidFill>
                  <a:schemeClr val="tx1"/>
                </a:solidFill>
              </a:rPr>
              <a:t>Kommunen, </a:t>
            </a:r>
            <a:r>
              <a:rPr lang="de-DE" sz="2000" dirty="0" smtClean="0">
                <a:solidFill>
                  <a:schemeClr val="tx1"/>
                </a:solidFill>
              </a:rPr>
              <a:t>Unternehmen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Initiierung </a:t>
            </a:r>
            <a:r>
              <a:rPr lang="de-DE" dirty="0" err="1" smtClean="0"/>
              <a:t>fachnetzwerke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– </a:t>
            </a:r>
            <a:r>
              <a:rPr lang="de-DE" sz="2400" dirty="0" err="1" smtClean="0"/>
              <a:t>bsp.</a:t>
            </a:r>
            <a:r>
              <a:rPr lang="de-DE" sz="2400" dirty="0" smtClean="0"/>
              <a:t> Zukunftsinitiative Smart </a:t>
            </a:r>
            <a:r>
              <a:rPr lang="de-DE" sz="2400" dirty="0" err="1" smtClean="0"/>
              <a:t>grids</a:t>
            </a:r>
            <a:r>
              <a:rPr lang="de-DE" sz="2400" dirty="0" smtClean="0"/>
              <a:t> </a:t>
            </a:r>
            <a:r>
              <a:rPr lang="de-DE" sz="1800" dirty="0" smtClean="0"/>
              <a:t>(1)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13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EARLP_Vorlage">
  <a:themeElements>
    <a:clrScheme name="Benutzerdefiniert 5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C3D69B"/>
      </a:accent1>
      <a:accent2>
        <a:srgbClr val="4F6128"/>
      </a:accent2>
      <a:accent3>
        <a:srgbClr val="9BBB59"/>
      </a:accent3>
      <a:accent4>
        <a:srgbClr val="76923C"/>
      </a:accent4>
      <a:accent5>
        <a:srgbClr val="D7E3BC"/>
      </a:accent5>
      <a:accent6>
        <a:srgbClr val="0070C0"/>
      </a:accent6>
      <a:hlink>
        <a:srgbClr val="C3D69B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PPT_EARLP_Vorlage.potx</Template>
  <TotalTime>0</TotalTime>
  <Words>683</Words>
  <Application>Microsoft Office PowerPoint</Application>
  <PresentationFormat>Bildschirmpräsentation (4:3)</PresentationFormat>
  <Paragraphs>198</Paragraphs>
  <Slides>17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PPT_EARLP_Vorlage</vt:lpstr>
      <vt:lpstr>PowerPoint-Präsentation</vt:lpstr>
      <vt:lpstr>PowerPoint-Präsentation</vt:lpstr>
      <vt:lpstr>Vernetzung –  Ziele &amp; Schwerpunkte </vt:lpstr>
      <vt:lpstr>Vernetzung –  Ziele &amp; Schwerpunkte </vt:lpstr>
      <vt:lpstr>Vernetzung –  Akteure / Gesprächspartner  </vt:lpstr>
      <vt:lpstr>Initiierung fachnetzwerke  – Übersicht Stand Sep. 2013 </vt:lpstr>
      <vt:lpstr>Initiierung fachnetzwerke  – bsp. Solardialog</vt:lpstr>
      <vt:lpstr>Initiierung fachnetzwerke  – Bsp. AK / Netzwerk Geothermie</vt:lpstr>
      <vt:lpstr>Initiierung fachnetzwerke  – bsp. Zukunftsinitiative Smart grids (1)</vt:lpstr>
      <vt:lpstr>Initiierung fachnetzwerke  – bsp. Zukunftsinitiative Smart grids (2)</vt:lpstr>
      <vt:lpstr>Initiierung fachnetzwerke  – bsp. AK Nachhaltige Mobilität (1)</vt:lpstr>
      <vt:lpstr>Initiierung fachnetzwerke  – bsp. AK Nachhaltige Mobilität (2)</vt:lpstr>
      <vt:lpstr>Initiierung fachnetzwerke  – bsp. AKs &amp; Netzwerke Gebäude (1)</vt:lpstr>
      <vt:lpstr>Initiierung fachnetzwerke  – bsp. AKs &amp; Netzwerke Gebäude (2)</vt:lpstr>
      <vt:lpstr>AUSBLICK 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???? ???=</dc:creator>
  <cp:lastModifiedBy>Anja Folz</cp:lastModifiedBy>
  <cp:revision>428</cp:revision>
  <cp:lastPrinted>2013-02-14T13:04:40Z</cp:lastPrinted>
  <dcterms:created xsi:type="dcterms:W3CDTF">2012-07-03T07:25:21Z</dcterms:created>
  <dcterms:modified xsi:type="dcterms:W3CDTF">2013-09-10T06:32:38Z</dcterms:modified>
</cp:coreProperties>
</file>